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handoutMasterIdLst>
    <p:handoutMasterId r:id="rId16"/>
  </p:handoutMasterIdLst>
  <p:sldIdLst>
    <p:sldId id="257" r:id="rId5"/>
    <p:sldId id="259" r:id="rId6"/>
    <p:sldId id="263" r:id="rId7"/>
    <p:sldId id="262" r:id="rId8"/>
    <p:sldId id="260" r:id="rId9"/>
    <p:sldId id="264" r:id="rId10"/>
    <p:sldId id="265" r:id="rId11"/>
    <p:sldId id="266" r:id="rId12"/>
    <p:sldId id="267" r:id="rId13"/>
    <p:sldId id="261"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124370"/>
    <a:srgbClr val="FFFFFF"/>
    <a:srgbClr val="ECB7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98"/>
    <p:restoredTop sz="94673"/>
  </p:normalViewPr>
  <p:slideViewPr>
    <p:cSldViewPr snapToGrid="0" snapToObjects="1">
      <p:cViewPr>
        <p:scale>
          <a:sx n="85" d="100"/>
          <a:sy n="85" d="100"/>
        </p:scale>
        <p:origin x="1800" y="65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8EDD1EF-F23C-7542-B9BD-0D668027D874}" type="datetimeFigureOut">
              <a:rPr lang="en-US" smtClean="0"/>
              <a:t>7/23/25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18149D3-6C05-6D45-9AF9-1C01A961C151}" type="slidenum">
              <a:rPr lang="en-US" smtClean="0"/>
              <a:t>‹#›</a:t>
            </a:fld>
            <a:endParaRPr lang="en-US"/>
          </a:p>
        </p:txBody>
      </p:sp>
    </p:spTree>
    <p:extLst>
      <p:ext uri="{BB962C8B-B14F-4D97-AF65-F5344CB8AC3E}">
        <p14:creationId xmlns:p14="http://schemas.microsoft.com/office/powerpoint/2010/main" val="23654950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1B1033-CD51-9F4B-AA07-0C5E55AB8AC6}" type="datetimeFigureOut">
              <a:rPr lang="en-US" smtClean="0"/>
              <a:t>7/23/25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A3CAA7-32F5-A040-B83D-CC993A6C9471}" type="slidenum">
              <a:rPr lang="en-US" smtClean="0"/>
              <a:t>‹#›</a:t>
            </a:fld>
            <a:endParaRPr lang="en-US"/>
          </a:p>
        </p:txBody>
      </p:sp>
    </p:spTree>
    <p:extLst>
      <p:ext uri="{BB962C8B-B14F-4D97-AF65-F5344CB8AC3E}">
        <p14:creationId xmlns:p14="http://schemas.microsoft.com/office/powerpoint/2010/main" val="377469242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984206"/>
            <a:ext cx="7772400" cy="1470025"/>
          </a:xfrm>
        </p:spPr>
        <p:txBody>
          <a:bodyPr>
            <a:normAutofit/>
          </a:bodyPr>
          <a:lstStyle>
            <a:lvl1pPr algn="ctr">
              <a:lnSpc>
                <a:spcPts val="4820"/>
              </a:lnSpc>
              <a:defRPr sz="4600" b="1">
                <a:solidFill>
                  <a:schemeClr val="tx2"/>
                </a:solidFill>
              </a:defRPr>
            </a:lvl1pPr>
          </a:lstStyle>
          <a:p>
            <a:r>
              <a:rPr lang="en-US" dirty="0"/>
              <a:t>Care Team</a:t>
            </a:r>
          </a:p>
        </p:txBody>
      </p:sp>
      <p:sp>
        <p:nvSpPr>
          <p:cNvPr id="3" name="Subtitle 2"/>
          <p:cNvSpPr>
            <a:spLocks noGrp="1"/>
          </p:cNvSpPr>
          <p:nvPr>
            <p:ph type="subTitle" idx="1" hasCustomPrompt="1"/>
          </p:nvPr>
        </p:nvSpPr>
        <p:spPr>
          <a:xfrm>
            <a:off x="1371600" y="3592312"/>
            <a:ext cx="6400800" cy="1752600"/>
          </a:xfrm>
        </p:spPr>
        <p:txBody>
          <a:bodyPr>
            <a:normAutofit/>
          </a:bodyPr>
          <a:lstStyle>
            <a:lvl1pPr marL="0" indent="0" algn="ctr">
              <a:buNone/>
              <a:defRPr sz="180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Acts as a behavioral prevention/intervention team, works for early identification of students with issues and concerns, and identifies general areas of concerns to be addressed by programming. Members of the CARE Trained are called as needed to serve as a Threat Assessment Team.</a:t>
            </a:r>
          </a:p>
        </p:txBody>
      </p:sp>
      <p:pic>
        <p:nvPicPr>
          <p:cNvPr id="8" name="Picture 7" descr="NU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70124" y="5252720"/>
            <a:ext cx="816676" cy="1227328"/>
          </a:xfrm>
          <a:prstGeom prst="rect">
            <a:avLst/>
          </a:prstGeom>
        </p:spPr>
      </p:pic>
      <p:sp>
        <p:nvSpPr>
          <p:cNvPr id="12" name="Round Same Side Corner Rectangle 11"/>
          <p:cNvSpPr/>
          <p:nvPr userDrawn="1"/>
        </p:nvSpPr>
        <p:spPr>
          <a:xfrm>
            <a:off x="-1" y="6725966"/>
            <a:ext cx="8191450" cy="141879"/>
          </a:xfrm>
          <a:prstGeom prst="round2SameRect">
            <a:avLst>
              <a:gd name="adj1" fmla="val 50000"/>
              <a:gd name="adj2" fmla="val 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 Same Side Corner Rectangle 15"/>
          <p:cNvSpPr/>
          <p:nvPr userDrawn="1"/>
        </p:nvSpPr>
        <p:spPr>
          <a:xfrm rot="16200000">
            <a:off x="7488284" y="1514200"/>
            <a:ext cx="3169920" cy="141519"/>
          </a:xfrm>
          <a:prstGeom prst="round2SameRect">
            <a:avLst>
              <a:gd name="adj1" fmla="val 50000"/>
              <a:gd name="adj2" fmla="val 0"/>
            </a:avLst>
          </a:prstGeom>
          <a:solidFill>
            <a:srgbClr val="EBB7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 name="Date Placeholder 3"/>
          <p:cNvSpPr>
            <a:spLocks noGrp="1"/>
          </p:cNvSpPr>
          <p:nvPr>
            <p:ph type="dt" sz="half" idx="2"/>
          </p:nvPr>
        </p:nvSpPr>
        <p:spPr>
          <a:xfrm>
            <a:off x="995680" y="6356350"/>
            <a:ext cx="609600" cy="359771"/>
          </a:xfrm>
          <a:prstGeom prst="rect">
            <a:avLst/>
          </a:prstGeom>
        </p:spPr>
        <p:txBody>
          <a:bodyPr/>
          <a:lstStyle>
            <a:lvl1pPr>
              <a:defRPr sz="1050">
                <a:solidFill>
                  <a:srgbClr val="999B9E"/>
                </a:solidFill>
              </a:defRPr>
            </a:lvl1pPr>
          </a:lstStyle>
          <a:p>
            <a:fld id="{8C0EA2A0-2278-AB43-BC4C-265EDAF66AC8}" type="datetime1">
              <a:rPr lang="en-US" smtClean="0"/>
              <a:t>7/23/25</a:t>
            </a:fld>
            <a:endParaRPr lang="en-US" dirty="0"/>
          </a:p>
        </p:txBody>
      </p:sp>
      <p:sp>
        <p:nvSpPr>
          <p:cNvPr id="18" name="Footer Placeholder 4"/>
          <p:cNvSpPr>
            <a:spLocks noGrp="1"/>
          </p:cNvSpPr>
          <p:nvPr>
            <p:ph type="ftr" sz="quarter" idx="3"/>
          </p:nvPr>
        </p:nvSpPr>
        <p:spPr>
          <a:xfrm>
            <a:off x="1742440" y="6356350"/>
            <a:ext cx="1831700" cy="369616"/>
          </a:xfrm>
          <a:prstGeom prst="rect">
            <a:avLst/>
          </a:prstGeom>
        </p:spPr>
        <p:txBody>
          <a:bodyPr/>
          <a:lstStyle>
            <a:lvl1pPr>
              <a:defRPr sz="1050">
                <a:solidFill>
                  <a:srgbClr val="999B9E"/>
                </a:solidFill>
              </a:defRPr>
            </a:lvl1pPr>
          </a:lstStyle>
          <a:p>
            <a:r>
              <a:rPr lang="en-US" dirty="0"/>
              <a:t>©2020 Neumann University</a:t>
            </a:r>
          </a:p>
        </p:txBody>
      </p:sp>
      <p:sp>
        <p:nvSpPr>
          <p:cNvPr id="19" name="Slide Number Placeholder 5"/>
          <p:cNvSpPr>
            <a:spLocks noGrp="1"/>
          </p:cNvSpPr>
          <p:nvPr>
            <p:ph type="sldNum" sz="quarter" idx="4"/>
          </p:nvPr>
        </p:nvSpPr>
        <p:spPr>
          <a:xfrm>
            <a:off x="457200" y="6356350"/>
            <a:ext cx="386080" cy="365125"/>
          </a:xfrm>
          <a:prstGeom prst="rect">
            <a:avLst/>
          </a:prstGeom>
        </p:spPr>
        <p:txBody>
          <a:bodyPr/>
          <a:lstStyle>
            <a:lvl1pPr>
              <a:defRPr sz="1050">
                <a:solidFill>
                  <a:srgbClr val="999B9E"/>
                </a:solidFill>
              </a:defRPr>
            </a:lvl1pPr>
          </a:lstStyle>
          <a:p>
            <a:fld id="{EECD7C6D-03A1-2049-B110-4198F8EA7679}" type="slidenum">
              <a:rPr lang="en-US" smtClean="0"/>
              <a:pPr/>
              <a:t>‹#›</a:t>
            </a:fld>
            <a:endParaRPr lang="en-US" dirty="0"/>
          </a:p>
        </p:txBody>
      </p:sp>
      <p:cxnSp>
        <p:nvCxnSpPr>
          <p:cNvPr id="23" name="Straight Connector 22"/>
          <p:cNvCxnSpPr/>
          <p:nvPr userDrawn="1"/>
        </p:nvCxnSpPr>
        <p:spPr>
          <a:xfrm>
            <a:off x="685800" y="3454231"/>
            <a:ext cx="7772400" cy="0"/>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7420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984206"/>
            <a:ext cx="7772400" cy="1470025"/>
          </a:xfrm>
        </p:spPr>
        <p:txBody>
          <a:bodyPr>
            <a:normAutofit/>
          </a:bodyPr>
          <a:lstStyle>
            <a:lvl1pPr algn="ctr">
              <a:lnSpc>
                <a:spcPts val="4820"/>
              </a:lnSpc>
              <a:defRPr sz="4600" b="1">
                <a:solidFill>
                  <a:schemeClr val="tx2"/>
                </a:solidFill>
              </a:defRPr>
            </a:lvl1pPr>
          </a:lstStyle>
          <a:p>
            <a:r>
              <a:rPr lang="en-US" dirty="0"/>
              <a:t>Executive Team</a:t>
            </a:r>
          </a:p>
        </p:txBody>
      </p:sp>
      <p:sp>
        <p:nvSpPr>
          <p:cNvPr id="3" name="Subtitle 2"/>
          <p:cNvSpPr>
            <a:spLocks noGrp="1"/>
          </p:cNvSpPr>
          <p:nvPr>
            <p:ph type="subTitle" idx="1" hasCustomPrompt="1"/>
          </p:nvPr>
        </p:nvSpPr>
        <p:spPr>
          <a:xfrm>
            <a:off x="1371600" y="3592312"/>
            <a:ext cx="6400800" cy="1752600"/>
          </a:xfrm>
        </p:spPr>
        <p:txBody>
          <a:bodyPr>
            <a:normAutofit/>
          </a:bodyPr>
          <a:lstStyle>
            <a:lvl1pPr marL="0" indent="0" algn="ctr">
              <a:buNone/>
              <a:defRPr sz="180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To advise the President in all matters related to the ongoing administration and management of the University, particularly as these relate to institutional policy, programs, and services.</a:t>
            </a:r>
          </a:p>
        </p:txBody>
      </p:sp>
      <p:pic>
        <p:nvPicPr>
          <p:cNvPr id="8" name="Picture 7" descr="NU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70124" y="5252720"/>
            <a:ext cx="816676" cy="1227328"/>
          </a:xfrm>
          <a:prstGeom prst="rect">
            <a:avLst/>
          </a:prstGeom>
        </p:spPr>
      </p:pic>
      <p:sp>
        <p:nvSpPr>
          <p:cNvPr id="12" name="Round Same Side Corner Rectangle 11"/>
          <p:cNvSpPr/>
          <p:nvPr userDrawn="1"/>
        </p:nvSpPr>
        <p:spPr>
          <a:xfrm>
            <a:off x="-1" y="6725966"/>
            <a:ext cx="8191450" cy="141879"/>
          </a:xfrm>
          <a:prstGeom prst="round2SameRect">
            <a:avLst>
              <a:gd name="adj1" fmla="val 50000"/>
              <a:gd name="adj2" fmla="val 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 Same Side Corner Rectangle 15"/>
          <p:cNvSpPr/>
          <p:nvPr userDrawn="1"/>
        </p:nvSpPr>
        <p:spPr>
          <a:xfrm rot="16200000">
            <a:off x="7488284" y="1514200"/>
            <a:ext cx="3169920" cy="141519"/>
          </a:xfrm>
          <a:prstGeom prst="round2SameRect">
            <a:avLst>
              <a:gd name="adj1" fmla="val 50000"/>
              <a:gd name="adj2" fmla="val 0"/>
            </a:avLst>
          </a:prstGeom>
          <a:solidFill>
            <a:srgbClr val="EBB7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 name="Date Placeholder 3"/>
          <p:cNvSpPr>
            <a:spLocks noGrp="1"/>
          </p:cNvSpPr>
          <p:nvPr>
            <p:ph type="dt" sz="half" idx="2"/>
          </p:nvPr>
        </p:nvSpPr>
        <p:spPr>
          <a:xfrm>
            <a:off x="995680" y="6356350"/>
            <a:ext cx="609600" cy="359771"/>
          </a:xfrm>
          <a:prstGeom prst="rect">
            <a:avLst/>
          </a:prstGeom>
        </p:spPr>
        <p:txBody>
          <a:bodyPr/>
          <a:lstStyle>
            <a:lvl1pPr>
              <a:defRPr sz="1050">
                <a:solidFill>
                  <a:srgbClr val="999B9E"/>
                </a:solidFill>
              </a:defRPr>
            </a:lvl1pPr>
          </a:lstStyle>
          <a:p>
            <a:fld id="{8C0EA2A0-2278-AB43-BC4C-265EDAF66AC8}" type="datetime1">
              <a:rPr lang="en-US" smtClean="0"/>
              <a:t>7/23/25</a:t>
            </a:fld>
            <a:endParaRPr lang="en-US" dirty="0"/>
          </a:p>
        </p:txBody>
      </p:sp>
      <p:sp>
        <p:nvSpPr>
          <p:cNvPr id="18" name="Footer Placeholder 4"/>
          <p:cNvSpPr>
            <a:spLocks noGrp="1"/>
          </p:cNvSpPr>
          <p:nvPr>
            <p:ph type="ftr" sz="quarter" idx="3"/>
          </p:nvPr>
        </p:nvSpPr>
        <p:spPr>
          <a:xfrm>
            <a:off x="1742440" y="6356350"/>
            <a:ext cx="1831700" cy="369616"/>
          </a:xfrm>
          <a:prstGeom prst="rect">
            <a:avLst/>
          </a:prstGeom>
        </p:spPr>
        <p:txBody>
          <a:bodyPr/>
          <a:lstStyle>
            <a:lvl1pPr>
              <a:defRPr sz="1050">
                <a:solidFill>
                  <a:srgbClr val="999B9E"/>
                </a:solidFill>
              </a:defRPr>
            </a:lvl1pPr>
          </a:lstStyle>
          <a:p>
            <a:r>
              <a:rPr lang="en-US" dirty="0"/>
              <a:t>©2020 Neumann University</a:t>
            </a:r>
          </a:p>
        </p:txBody>
      </p:sp>
      <p:sp>
        <p:nvSpPr>
          <p:cNvPr id="19" name="Slide Number Placeholder 5"/>
          <p:cNvSpPr>
            <a:spLocks noGrp="1"/>
          </p:cNvSpPr>
          <p:nvPr>
            <p:ph type="sldNum" sz="quarter" idx="4"/>
          </p:nvPr>
        </p:nvSpPr>
        <p:spPr>
          <a:xfrm>
            <a:off x="457200" y="6356350"/>
            <a:ext cx="386080" cy="365125"/>
          </a:xfrm>
          <a:prstGeom prst="rect">
            <a:avLst/>
          </a:prstGeom>
        </p:spPr>
        <p:txBody>
          <a:bodyPr/>
          <a:lstStyle>
            <a:lvl1pPr>
              <a:defRPr sz="1050">
                <a:solidFill>
                  <a:srgbClr val="999B9E"/>
                </a:solidFill>
              </a:defRPr>
            </a:lvl1pPr>
          </a:lstStyle>
          <a:p>
            <a:fld id="{EECD7C6D-03A1-2049-B110-4198F8EA7679}" type="slidenum">
              <a:rPr lang="en-US" smtClean="0"/>
              <a:pPr/>
              <a:t>‹#›</a:t>
            </a:fld>
            <a:endParaRPr lang="en-US" dirty="0"/>
          </a:p>
        </p:txBody>
      </p:sp>
      <p:cxnSp>
        <p:nvCxnSpPr>
          <p:cNvPr id="23" name="Straight Connector 22"/>
          <p:cNvCxnSpPr/>
          <p:nvPr userDrawn="1"/>
        </p:nvCxnSpPr>
        <p:spPr>
          <a:xfrm>
            <a:off x="685800" y="3454231"/>
            <a:ext cx="7772400" cy="0"/>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5257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984206"/>
            <a:ext cx="7772400" cy="1470025"/>
          </a:xfrm>
        </p:spPr>
        <p:txBody>
          <a:bodyPr>
            <a:normAutofit/>
          </a:bodyPr>
          <a:lstStyle>
            <a:lvl1pPr algn="ctr">
              <a:lnSpc>
                <a:spcPts val="4820"/>
              </a:lnSpc>
              <a:defRPr sz="4600" b="1">
                <a:solidFill>
                  <a:schemeClr val="tx2"/>
                </a:solidFill>
              </a:defRPr>
            </a:lvl1pPr>
          </a:lstStyle>
          <a:p>
            <a:r>
              <a:rPr lang="en-US" dirty="0"/>
              <a:t>University Innovation &amp; Planning Teams</a:t>
            </a:r>
          </a:p>
        </p:txBody>
      </p:sp>
      <p:sp>
        <p:nvSpPr>
          <p:cNvPr id="3" name="Subtitle 2"/>
          <p:cNvSpPr>
            <a:spLocks noGrp="1"/>
          </p:cNvSpPr>
          <p:nvPr>
            <p:ph type="subTitle" idx="1" hasCustomPrompt="1"/>
          </p:nvPr>
        </p:nvSpPr>
        <p:spPr>
          <a:xfrm>
            <a:off x="1371600" y="3592312"/>
            <a:ext cx="6400800" cy="1752600"/>
          </a:xfrm>
        </p:spPr>
        <p:txBody>
          <a:bodyPr>
            <a:normAutofit/>
          </a:bodyPr>
          <a:lstStyle>
            <a:lvl1pPr marL="0" indent="0" algn="ctr">
              <a:buNone/>
              <a:defRPr sz="180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To serve as a forum for data and information sharing and innovative &amp; management development so as to create community, enhance communication, and continually improve Innovation at the University.</a:t>
            </a:r>
          </a:p>
        </p:txBody>
      </p:sp>
      <p:pic>
        <p:nvPicPr>
          <p:cNvPr id="8" name="Picture 7" descr="NU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70124" y="5252720"/>
            <a:ext cx="816676" cy="1227328"/>
          </a:xfrm>
          <a:prstGeom prst="rect">
            <a:avLst/>
          </a:prstGeom>
        </p:spPr>
      </p:pic>
      <p:sp>
        <p:nvSpPr>
          <p:cNvPr id="12" name="Round Same Side Corner Rectangle 11"/>
          <p:cNvSpPr/>
          <p:nvPr userDrawn="1"/>
        </p:nvSpPr>
        <p:spPr>
          <a:xfrm>
            <a:off x="-1" y="6725966"/>
            <a:ext cx="8191450" cy="141879"/>
          </a:xfrm>
          <a:prstGeom prst="round2SameRect">
            <a:avLst>
              <a:gd name="adj1" fmla="val 50000"/>
              <a:gd name="adj2" fmla="val 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 Same Side Corner Rectangle 15"/>
          <p:cNvSpPr/>
          <p:nvPr userDrawn="1"/>
        </p:nvSpPr>
        <p:spPr>
          <a:xfrm rot="16200000">
            <a:off x="7488284" y="1514200"/>
            <a:ext cx="3169920" cy="141519"/>
          </a:xfrm>
          <a:prstGeom prst="round2SameRect">
            <a:avLst>
              <a:gd name="adj1" fmla="val 50000"/>
              <a:gd name="adj2" fmla="val 0"/>
            </a:avLst>
          </a:prstGeom>
          <a:solidFill>
            <a:srgbClr val="EBB7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 name="Date Placeholder 3"/>
          <p:cNvSpPr>
            <a:spLocks noGrp="1"/>
          </p:cNvSpPr>
          <p:nvPr>
            <p:ph type="dt" sz="half" idx="2"/>
          </p:nvPr>
        </p:nvSpPr>
        <p:spPr>
          <a:xfrm>
            <a:off x="995680" y="6356350"/>
            <a:ext cx="609600" cy="359771"/>
          </a:xfrm>
          <a:prstGeom prst="rect">
            <a:avLst/>
          </a:prstGeom>
        </p:spPr>
        <p:txBody>
          <a:bodyPr/>
          <a:lstStyle>
            <a:lvl1pPr>
              <a:defRPr sz="1050">
                <a:solidFill>
                  <a:srgbClr val="999B9E"/>
                </a:solidFill>
              </a:defRPr>
            </a:lvl1pPr>
          </a:lstStyle>
          <a:p>
            <a:fld id="{8C0EA2A0-2278-AB43-BC4C-265EDAF66AC8}" type="datetime1">
              <a:rPr lang="en-US" smtClean="0"/>
              <a:t>7/23/25</a:t>
            </a:fld>
            <a:endParaRPr lang="en-US" dirty="0"/>
          </a:p>
        </p:txBody>
      </p:sp>
      <p:sp>
        <p:nvSpPr>
          <p:cNvPr id="18" name="Footer Placeholder 4"/>
          <p:cNvSpPr>
            <a:spLocks noGrp="1"/>
          </p:cNvSpPr>
          <p:nvPr>
            <p:ph type="ftr" sz="quarter" idx="3"/>
          </p:nvPr>
        </p:nvSpPr>
        <p:spPr>
          <a:xfrm>
            <a:off x="1742440" y="6356350"/>
            <a:ext cx="1831700" cy="369616"/>
          </a:xfrm>
          <a:prstGeom prst="rect">
            <a:avLst/>
          </a:prstGeom>
        </p:spPr>
        <p:txBody>
          <a:bodyPr/>
          <a:lstStyle>
            <a:lvl1pPr>
              <a:defRPr sz="1050">
                <a:solidFill>
                  <a:srgbClr val="999B9E"/>
                </a:solidFill>
              </a:defRPr>
            </a:lvl1pPr>
          </a:lstStyle>
          <a:p>
            <a:r>
              <a:rPr lang="en-US" dirty="0"/>
              <a:t>©2020 Neumann University</a:t>
            </a:r>
          </a:p>
        </p:txBody>
      </p:sp>
      <p:sp>
        <p:nvSpPr>
          <p:cNvPr id="19" name="Slide Number Placeholder 5"/>
          <p:cNvSpPr>
            <a:spLocks noGrp="1"/>
          </p:cNvSpPr>
          <p:nvPr>
            <p:ph type="sldNum" sz="quarter" idx="4"/>
          </p:nvPr>
        </p:nvSpPr>
        <p:spPr>
          <a:xfrm>
            <a:off x="457200" y="6356350"/>
            <a:ext cx="386080" cy="365125"/>
          </a:xfrm>
          <a:prstGeom prst="rect">
            <a:avLst/>
          </a:prstGeom>
        </p:spPr>
        <p:txBody>
          <a:bodyPr/>
          <a:lstStyle>
            <a:lvl1pPr>
              <a:defRPr sz="1050">
                <a:solidFill>
                  <a:srgbClr val="999B9E"/>
                </a:solidFill>
              </a:defRPr>
            </a:lvl1pPr>
          </a:lstStyle>
          <a:p>
            <a:fld id="{EECD7C6D-03A1-2049-B110-4198F8EA7679}" type="slidenum">
              <a:rPr lang="en-US" smtClean="0"/>
              <a:pPr/>
              <a:t>‹#›</a:t>
            </a:fld>
            <a:endParaRPr lang="en-US" dirty="0"/>
          </a:p>
        </p:txBody>
      </p:sp>
      <p:cxnSp>
        <p:nvCxnSpPr>
          <p:cNvPr id="23" name="Straight Connector 22"/>
          <p:cNvCxnSpPr/>
          <p:nvPr userDrawn="1"/>
        </p:nvCxnSpPr>
        <p:spPr>
          <a:xfrm>
            <a:off x="685800" y="3454231"/>
            <a:ext cx="7772400" cy="0"/>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7704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2" name="Picture 11" descr="Neumann-313.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879124" y="551298"/>
            <a:ext cx="5264876" cy="3388156"/>
          </a:xfrm>
          <a:prstGeom prst="roundRect">
            <a:avLst>
              <a:gd name="adj" fmla="val 3234"/>
            </a:avLst>
          </a:prstGeom>
          <a:solidFill>
            <a:srgbClr val="FFFFFF">
              <a:shade val="85000"/>
            </a:srgbClr>
          </a:solidFill>
          <a:ln>
            <a:noFill/>
          </a:ln>
          <a:effectLst/>
        </p:spPr>
      </p:pic>
      <p:sp>
        <p:nvSpPr>
          <p:cNvPr id="2" name="Title 1"/>
          <p:cNvSpPr>
            <a:spLocks noGrp="1"/>
          </p:cNvSpPr>
          <p:nvPr>
            <p:ph type="title"/>
          </p:nvPr>
        </p:nvSpPr>
        <p:spPr>
          <a:xfrm>
            <a:off x="585874" y="4505350"/>
            <a:ext cx="7772400" cy="1362075"/>
          </a:xfrm>
        </p:spPr>
        <p:txBody>
          <a:bodyPr anchor="t"/>
          <a:lstStyle>
            <a:lvl1pPr algn="l">
              <a:defRPr sz="4000" b="1" cap="all">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585874" y="4124895"/>
            <a:ext cx="7772400" cy="380455"/>
          </a:xfrm>
        </p:spPr>
        <p:txBody>
          <a:bodyPr anchor="b"/>
          <a:lstStyle>
            <a:lvl1pPr marL="0" indent="0">
              <a:buNone/>
              <a:defRPr sz="2000">
                <a:solidFill>
                  <a:schemeClr val="accent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Round Same Side Corner Rectangle 8"/>
          <p:cNvSpPr/>
          <p:nvPr userDrawn="1"/>
        </p:nvSpPr>
        <p:spPr>
          <a:xfrm rot="16200000">
            <a:off x="7488284" y="1514200"/>
            <a:ext cx="3169920" cy="141519"/>
          </a:xfrm>
          <a:prstGeom prst="round2SameRect">
            <a:avLst>
              <a:gd name="adj1" fmla="val 50000"/>
              <a:gd name="adj2"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 Same Side Corner Rectangle 9"/>
          <p:cNvSpPr/>
          <p:nvPr userDrawn="1"/>
        </p:nvSpPr>
        <p:spPr>
          <a:xfrm>
            <a:off x="-1" y="6716121"/>
            <a:ext cx="8191450" cy="141879"/>
          </a:xfrm>
          <a:prstGeom prst="round2SameRect">
            <a:avLst>
              <a:gd name="adj1" fmla="val 50000"/>
              <a:gd name="adj2" fmla="val 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Date Placeholder 3"/>
          <p:cNvSpPr>
            <a:spLocks noGrp="1"/>
          </p:cNvSpPr>
          <p:nvPr>
            <p:ph type="dt" sz="half" idx="2"/>
          </p:nvPr>
        </p:nvSpPr>
        <p:spPr>
          <a:xfrm>
            <a:off x="995680" y="6356350"/>
            <a:ext cx="609600" cy="359771"/>
          </a:xfrm>
          <a:prstGeom prst="rect">
            <a:avLst/>
          </a:prstGeom>
        </p:spPr>
        <p:txBody>
          <a:bodyPr/>
          <a:lstStyle>
            <a:lvl1pPr>
              <a:defRPr sz="1050">
                <a:solidFill>
                  <a:srgbClr val="999B9E"/>
                </a:solidFill>
              </a:defRPr>
            </a:lvl1pPr>
          </a:lstStyle>
          <a:p>
            <a:fld id="{07A69D32-B70B-6340-9044-CFDD6E15194A}" type="datetime1">
              <a:rPr lang="en-US" smtClean="0"/>
              <a:t>7/24/25</a:t>
            </a:fld>
            <a:endParaRPr lang="en-US" dirty="0"/>
          </a:p>
        </p:txBody>
      </p:sp>
      <p:sp>
        <p:nvSpPr>
          <p:cNvPr id="15" name="Footer Placeholder 4"/>
          <p:cNvSpPr>
            <a:spLocks noGrp="1"/>
          </p:cNvSpPr>
          <p:nvPr>
            <p:ph type="ftr" sz="quarter" idx="3"/>
          </p:nvPr>
        </p:nvSpPr>
        <p:spPr>
          <a:xfrm>
            <a:off x="1742440" y="6356350"/>
            <a:ext cx="1831700" cy="365125"/>
          </a:xfrm>
          <a:prstGeom prst="rect">
            <a:avLst/>
          </a:prstGeom>
        </p:spPr>
        <p:txBody>
          <a:bodyPr/>
          <a:lstStyle>
            <a:lvl1pPr>
              <a:defRPr sz="1050">
                <a:solidFill>
                  <a:srgbClr val="999B9E"/>
                </a:solidFill>
              </a:defRPr>
            </a:lvl1pPr>
          </a:lstStyle>
          <a:p>
            <a:r>
              <a:rPr lang="en-US" dirty="0"/>
              <a:t>©2020 Neumann University</a:t>
            </a:r>
          </a:p>
        </p:txBody>
      </p:sp>
      <p:sp>
        <p:nvSpPr>
          <p:cNvPr id="16" name="Slide Number Placeholder 5"/>
          <p:cNvSpPr>
            <a:spLocks noGrp="1"/>
          </p:cNvSpPr>
          <p:nvPr>
            <p:ph type="sldNum" sz="quarter" idx="4"/>
          </p:nvPr>
        </p:nvSpPr>
        <p:spPr>
          <a:xfrm>
            <a:off x="457200" y="6356350"/>
            <a:ext cx="386080" cy="365125"/>
          </a:xfrm>
          <a:prstGeom prst="rect">
            <a:avLst/>
          </a:prstGeom>
        </p:spPr>
        <p:txBody>
          <a:bodyPr/>
          <a:lstStyle>
            <a:lvl1pPr>
              <a:defRPr sz="1050">
                <a:solidFill>
                  <a:srgbClr val="999B9E"/>
                </a:solidFill>
              </a:defRPr>
            </a:lvl1pPr>
          </a:lstStyle>
          <a:p>
            <a:fld id="{EECD7C6D-03A1-2049-B110-4198F8EA7679}" type="slidenum">
              <a:rPr lang="en-US" smtClean="0"/>
              <a:pPr/>
              <a:t>‹#›</a:t>
            </a:fld>
            <a:endParaRPr lang="en-US" dirty="0"/>
          </a:p>
        </p:txBody>
      </p:sp>
      <p:pic>
        <p:nvPicPr>
          <p:cNvPr id="21" name="Picture 20" descr="A yellow and blue text&#10;&#10;Description automatically generated">
            <a:extLst>
              <a:ext uri="{FF2B5EF4-FFF2-40B4-BE49-F238E27FC236}">
                <a16:creationId xmlns:a16="http://schemas.microsoft.com/office/drawing/2014/main" id="{8451B7FD-82D6-227C-EBC9-669C4672EEA6}"/>
              </a:ext>
            </a:extLst>
          </p:cNvPr>
          <p:cNvPicPr>
            <a:picLocks noChangeAspect="1"/>
          </p:cNvPicPr>
          <p:nvPr userDrawn="1"/>
        </p:nvPicPr>
        <p:blipFill>
          <a:blip r:embed="rId3"/>
          <a:srcRect l="3030" r="8263"/>
          <a:stretch/>
        </p:blipFill>
        <p:spPr>
          <a:xfrm>
            <a:off x="457200" y="551298"/>
            <a:ext cx="3274102" cy="3148667"/>
          </a:xfrm>
          <a:prstGeom prst="rect">
            <a:avLst/>
          </a:prstGeom>
        </p:spPr>
      </p:pic>
    </p:spTree>
    <p:extLst>
      <p:ext uri="{BB962C8B-B14F-4D97-AF65-F5344CB8AC3E}">
        <p14:creationId xmlns:p14="http://schemas.microsoft.com/office/powerpoint/2010/main" val="316316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ound Same Side Corner Rectangle 7"/>
          <p:cNvSpPr/>
          <p:nvPr userDrawn="1"/>
        </p:nvSpPr>
        <p:spPr>
          <a:xfrm rot="10800000">
            <a:off x="-4" y="0"/>
            <a:ext cx="8686803" cy="1417638"/>
          </a:xfrm>
          <a:prstGeom prst="round2SameRect">
            <a:avLst>
              <a:gd name="adj1" fmla="val 9034"/>
              <a:gd name="adj2" fmla="val 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noAutofit/>
          </a:bodyPr>
          <a:lstStyle>
            <a:lvl1pPr algn="l">
              <a:lnSpc>
                <a:spcPts val="3820"/>
              </a:lnSpc>
              <a:defRPr sz="3600" b="1">
                <a:solidFill>
                  <a:schemeClr val="accent1"/>
                </a:solidFill>
              </a:defRPr>
            </a:lvl1pPr>
          </a:lstStyle>
          <a:p>
            <a:r>
              <a:rPr lang="en-US" dirty="0"/>
              <a:t>CLICK TO EDIT MASTER TITLE STYLE ARIAL BOLD 36/3pt</a:t>
            </a:r>
          </a:p>
        </p:txBody>
      </p:sp>
      <p:sp>
        <p:nvSpPr>
          <p:cNvPr id="16" name="Date Placeholder 3"/>
          <p:cNvSpPr>
            <a:spLocks noGrp="1"/>
          </p:cNvSpPr>
          <p:nvPr>
            <p:ph type="dt" sz="half" idx="2"/>
          </p:nvPr>
        </p:nvSpPr>
        <p:spPr>
          <a:xfrm>
            <a:off x="995680" y="6356350"/>
            <a:ext cx="609600" cy="359771"/>
          </a:xfrm>
          <a:prstGeom prst="rect">
            <a:avLst/>
          </a:prstGeom>
        </p:spPr>
        <p:txBody>
          <a:bodyPr/>
          <a:lstStyle>
            <a:lvl1pPr>
              <a:defRPr sz="1050">
                <a:solidFill>
                  <a:srgbClr val="999B9E"/>
                </a:solidFill>
              </a:defRPr>
            </a:lvl1pPr>
          </a:lstStyle>
          <a:p>
            <a:fld id="{FC816B56-6C98-554C-B5D3-A22402C3134A}" type="datetime1">
              <a:rPr lang="en-US" smtClean="0"/>
              <a:t>7/23/25</a:t>
            </a:fld>
            <a:endParaRPr lang="en-US" dirty="0"/>
          </a:p>
        </p:txBody>
      </p:sp>
      <p:sp>
        <p:nvSpPr>
          <p:cNvPr id="17" name="Footer Placeholder 4"/>
          <p:cNvSpPr>
            <a:spLocks noGrp="1"/>
          </p:cNvSpPr>
          <p:nvPr>
            <p:ph type="ftr" sz="quarter" idx="3"/>
          </p:nvPr>
        </p:nvSpPr>
        <p:spPr>
          <a:xfrm>
            <a:off x="1742440" y="6356350"/>
            <a:ext cx="1831700" cy="365125"/>
          </a:xfrm>
          <a:prstGeom prst="rect">
            <a:avLst/>
          </a:prstGeom>
        </p:spPr>
        <p:txBody>
          <a:bodyPr/>
          <a:lstStyle>
            <a:lvl1pPr>
              <a:defRPr sz="1050">
                <a:solidFill>
                  <a:srgbClr val="999B9E"/>
                </a:solidFill>
              </a:defRPr>
            </a:lvl1pPr>
          </a:lstStyle>
          <a:p>
            <a:r>
              <a:rPr lang="en-US" dirty="0"/>
              <a:t>©2020 Neumann University</a:t>
            </a:r>
          </a:p>
        </p:txBody>
      </p:sp>
      <p:sp>
        <p:nvSpPr>
          <p:cNvPr id="18" name="Slide Number Placeholder 5"/>
          <p:cNvSpPr>
            <a:spLocks noGrp="1"/>
          </p:cNvSpPr>
          <p:nvPr>
            <p:ph type="sldNum" sz="quarter" idx="4"/>
          </p:nvPr>
        </p:nvSpPr>
        <p:spPr>
          <a:xfrm>
            <a:off x="457200" y="6356350"/>
            <a:ext cx="386080" cy="365125"/>
          </a:xfrm>
          <a:prstGeom prst="rect">
            <a:avLst/>
          </a:prstGeom>
        </p:spPr>
        <p:txBody>
          <a:bodyPr/>
          <a:lstStyle>
            <a:lvl1pPr>
              <a:defRPr sz="1050">
                <a:solidFill>
                  <a:srgbClr val="999B9E"/>
                </a:solidFill>
              </a:defRPr>
            </a:lvl1pPr>
          </a:lstStyle>
          <a:p>
            <a:fld id="{EECD7C6D-03A1-2049-B110-4198F8EA7679}" type="slidenum">
              <a:rPr lang="en-US" smtClean="0"/>
              <a:pPr/>
              <a:t>‹#›</a:t>
            </a:fld>
            <a:endParaRPr lang="en-US" dirty="0"/>
          </a:p>
        </p:txBody>
      </p:sp>
    </p:spTree>
    <p:extLst>
      <p:ext uri="{BB962C8B-B14F-4D97-AF65-F5344CB8AC3E}">
        <p14:creationId xmlns:p14="http://schemas.microsoft.com/office/powerpoint/2010/main" val="923975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ound Same Side Corner Rectangle 7"/>
          <p:cNvSpPr/>
          <p:nvPr userDrawn="1"/>
        </p:nvSpPr>
        <p:spPr>
          <a:xfrm rot="10800000">
            <a:off x="-4" y="0"/>
            <a:ext cx="8686803" cy="1417638"/>
          </a:xfrm>
          <a:prstGeom prst="round2SameRect">
            <a:avLst>
              <a:gd name="adj1" fmla="val 9034"/>
              <a:gd name="adj2" fmla="val 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normAutofit/>
          </a:bodyPr>
          <a:lstStyle>
            <a:lvl1pPr algn="l">
              <a:lnSpc>
                <a:spcPts val="3820"/>
              </a:lnSpc>
              <a:defRPr sz="3600" b="1">
                <a:solidFill>
                  <a:srgbClr val="EBB700"/>
                </a:solidFill>
              </a:defRPr>
            </a:lvl1pPr>
          </a:lstStyle>
          <a:p>
            <a:r>
              <a:rPr lang="en-US" dirty="0"/>
              <a:t>CLICK TO EDIT MASTER TITLE STYLE ARIAL BOLD 36/3pt</a:t>
            </a:r>
          </a:p>
        </p:txBody>
      </p:sp>
      <p:sp>
        <p:nvSpPr>
          <p:cNvPr id="3" name="Content Placeholder 2"/>
          <p:cNvSpPr>
            <a:spLocks noGrp="1"/>
          </p:cNvSpPr>
          <p:nvPr>
            <p:ph sz="half" idx="1"/>
          </p:nvPr>
        </p:nvSpPr>
        <p:spPr>
          <a:xfrm>
            <a:off x="457200" y="1600200"/>
            <a:ext cx="4038600" cy="4525963"/>
          </a:xfrm>
        </p:spPr>
        <p:txBody>
          <a:bodyPr/>
          <a:lstStyle>
            <a:lvl1pPr>
              <a:defRPr sz="2800" b="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84700" y="1600200"/>
            <a:ext cx="4038600" cy="4525963"/>
          </a:xfrm>
        </p:spPr>
        <p:txBody>
          <a:bodyPr/>
          <a:lstStyle>
            <a:lvl1pPr>
              <a:defRPr sz="2800" b="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Date Placeholder 3"/>
          <p:cNvSpPr>
            <a:spLocks noGrp="1"/>
          </p:cNvSpPr>
          <p:nvPr>
            <p:ph type="dt" sz="half" idx="10"/>
          </p:nvPr>
        </p:nvSpPr>
        <p:spPr>
          <a:xfrm>
            <a:off x="995680" y="6356350"/>
            <a:ext cx="609600" cy="359771"/>
          </a:xfrm>
          <a:prstGeom prst="rect">
            <a:avLst/>
          </a:prstGeom>
        </p:spPr>
        <p:txBody>
          <a:bodyPr/>
          <a:lstStyle>
            <a:lvl1pPr>
              <a:defRPr sz="1050">
                <a:solidFill>
                  <a:srgbClr val="999B9E"/>
                </a:solidFill>
              </a:defRPr>
            </a:lvl1pPr>
          </a:lstStyle>
          <a:p>
            <a:fld id="{682B027D-F305-DB45-AE0E-1E2D125499F0}" type="datetime1">
              <a:rPr lang="en-US" smtClean="0"/>
              <a:t>7/23/25</a:t>
            </a:fld>
            <a:endParaRPr lang="en-US" dirty="0"/>
          </a:p>
        </p:txBody>
      </p:sp>
      <p:sp>
        <p:nvSpPr>
          <p:cNvPr id="18" name="Footer Placeholder 4"/>
          <p:cNvSpPr>
            <a:spLocks noGrp="1"/>
          </p:cNvSpPr>
          <p:nvPr>
            <p:ph type="ftr" sz="quarter" idx="3"/>
          </p:nvPr>
        </p:nvSpPr>
        <p:spPr>
          <a:xfrm>
            <a:off x="1742440" y="6356350"/>
            <a:ext cx="1831700" cy="365125"/>
          </a:xfrm>
          <a:prstGeom prst="rect">
            <a:avLst/>
          </a:prstGeom>
        </p:spPr>
        <p:txBody>
          <a:bodyPr/>
          <a:lstStyle>
            <a:lvl1pPr>
              <a:defRPr sz="1050">
                <a:solidFill>
                  <a:srgbClr val="999B9E"/>
                </a:solidFill>
              </a:defRPr>
            </a:lvl1pPr>
          </a:lstStyle>
          <a:p>
            <a:r>
              <a:rPr lang="en-US"/>
              <a:t>©2020 Neumann University</a:t>
            </a:r>
            <a:endParaRPr lang="en-US" dirty="0"/>
          </a:p>
        </p:txBody>
      </p:sp>
      <p:sp>
        <p:nvSpPr>
          <p:cNvPr id="19" name="Slide Number Placeholder 5"/>
          <p:cNvSpPr>
            <a:spLocks noGrp="1"/>
          </p:cNvSpPr>
          <p:nvPr>
            <p:ph type="sldNum" sz="quarter" idx="4"/>
          </p:nvPr>
        </p:nvSpPr>
        <p:spPr>
          <a:xfrm>
            <a:off x="457200" y="6356350"/>
            <a:ext cx="386080" cy="365125"/>
          </a:xfrm>
          <a:prstGeom prst="rect">
            <a:avLst/>
          </a:prstGeom>
        </p:spPr>
        <p:txBody>
          <a:bodyPr/>
          <a:lstStyle>
            <a:lvl1pPr>
              <a:defRPr sz="1050">
                <a:solidFill>
                  <a:srgbClr val="999B9E"/>
                </a:solidFill>
              </a:defRPr>
            </a:lvl1pPr>
          </a:lstStyle>
          <a:p>
            <a:fld id="{EECD7C6D-03A1-2049-B110-4198F8EA7679}" type="slidenum">
              <a:rPr lang="en-US" smtClean="0"/>
              <a:pPr/>
              <a:t>‹#›</a:t>
            </a:fld>
            <a:endParaRPr lang="en-US" dirty="0"/>
          </a:p>
        </p:txBody>
      </p:sp>
    </p:spTree>
    <p:extLst>
      <p:ext uri="{BB962C8B-B14F-4D97-AF65-F5344CB8AC3E}">
        <p14:creationId xmlns:p14="http://schemas.microsoft.com/office/powerpoint/2010/main" val="2460343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ound Same Side Corner Rectangle 9"/>
          <p:cNvSpPr/>
          <p:nvPr userDrawn="1"/>
        </p:nvSpPr>
        <p:spPr>
          <a:xfrm rot="10800000">
            <a:off x="0" y="1"/>
            <a:ext cx="8686800" cy="1417638"/>
          </a:xfrm>
          <a:prstGeom prst="round2SameRect">
            <a:avLst>
              <a:gd name="adj1" fmla="val 9034"/>
              <a:gd name="adj2" fmla="val 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noAutofit/>
          </a:bodyPr>
          <a:lstStyle>
            <a:lvl1pPr algn="l">
              <a:lnSpc>
                <a:spcPts val="3820"/>
              </a:lnSpc>
              <a:defRPr sz="3600" b="1">
                <a:solidFill>
                  <a:srgbClr val="EBB700"/>
                </a:solidFill>
              </a:defRPr>
            </a:lvl1pPr>
          </a:lstStyle>
          <a:p>
            <a:r>
              <a:rPr lang="en-US" dirty="0"/>
              <a:t>CLICK TO EDIT MASTER TITLE STYLE ARIAL BOLD 36/3pt</a:t>
            </a:r>
          </a:p>
        </p:txBody>
      </p:sp>
      <p:sp>
        <p:nvSpPr>
          <p:cNvPr id="3" name="Text Placeholder 2"/>
          <p:cNvSpPr>
            <a:spLocks noGrp="1"/>
          </p:cNvSpPr>
          <p:nvPr>
            <p:ph type="body" idx="1"/>
          </p:nvPr>
        </p:nvSpPr>
        <p:spPr>
          <a:xfrm>
            <a:off x="457200" y="1535113"/>
            <a:ext cx="4040188" cy="847282"/>
          </a:xfrm>
        </p:spPr>
        <p:txBody>
          <a:bodyPr anchor="b">
            <a:noAutofit/>
          </a:bodyPr>
          <a:lstStyle>
            <a:lvl1pPr marL="0" indent="0">
              <a:lnSpc>
                <a:spcPts val="2960"/>
              </a:lnSpc>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382395"/>
            <a:ext cx="4040188" cy="3743768"/>
          </a:xfrm>
        </p:spPr>
        <p:txBody>
          <a:bodyPr/>
          <a:lstStyle>
            <a:lvl1pPr>
              <a:defRPr sz="2400" b="1"/>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3"/>
          </p:nvPr>
        </p:nvSpPr>
        <p:spPr>
          <a:xfrm>
            <a:off x="4646612" y="1535113"/>
            <a:ext cx="4040188" cy="847282"/>
          </a:xfrm>
        </p:spPr>
        <p:txBody>
          <a:bodyPr anchor="b">
            <a:noAutofit/>
          </a:bodyPr>
          <a:lstStyle>
            <a:lvl1pPr marL="0" indent="0">
              <a:lnSpc>
                <a:spcPts val="2960"/>
              </a:lnSpc>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p:cNvSpPr>
            <a:spLocks noGrp="1"/>
          </p:cNvSpPr>
          <p:nvPr>
            <p:ph sz="half" idx="14"/>
          </p:nvPr>
        </p:nvSpPr>
        <p:spPr>
          <a:xfrm>
            <a:off x="4646612" y="2382395"/>
            <a:ext cx="4040188" cy="3743768"/>
          </a:xfrm>
        </p:spPr>
        <p:txBody>
          <a:bodyPr/>
          <a:lstStyle>
            <a:lvl1pPr>
              <a:defRPr sz="2400" b="1"/>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Date Placeholder 3"/>
          <p:cNvSpPr>
            <a:spLocks noGrp="1"/>
          </p:cNvSpPr>
          <p:nvPr>
            <p:ph type="dt" sz="half" idx="15"/>
          </p:nvPr>
        </p:nvSpPr>
        <p:spPr>
          <a:xfrm>
            <a:off x="995680" y="6356350"/>
            <a:ext cx="609600" cy="359771"/>
          </a:xfrm>
          <a:prstGeom prst="rect">
            <a:avLst/>
          </a:prstGeom>
        </p:spPr>
        <p:txBody>
          <a:bodyPr/>
          <a:lstStyle>
            <a:lvl1pPr>
              <a:defRPr sz="1050">
                <a:solidFill>
                  <a:srgbClr val="999B9E"/>
                </a:solidFill>
              </a:defRPr>
            </a:lvl1pPr>
          </a:lstStyle>
          <a:p>
            <a:fld id="{7EC96D05-6E63-D64C-BAA3-EF47978C3431}" type="datetime1">
              <a:rPr lang="en-US" smtClean="0"/>
              <a:t>7/23/25</a:t>
            </a:fld>
            <a:endParaRPr lang="en-US" dirty="0"/>
          </a:p>
        </p:txBody>
      </p:sp>
      <p:sp>
        <p:nvSpPr>
          <p:cNvPr id="21" name="Footer Placeholder 4"/>
          <p:cNvSpPr>
            <a:spLocks noGrp="1"/>
          </p:cNvSpPr>
          <p:nvPr>
            <p:ph type="ftr" sz="quarter" idx="3"/>
          </p:nvPr>
        </p:nvSpPr>
        <p:spPr>
          <a:xfrm>
            <a:off x="1742440" y="6356350"/>
            <a:ext cx="1831700" cy="365125"/>
          </a:xfrm>
          <a:prstGeom prst="rect">
            <a:avLst/>
          </a:prstGeom>
        </p:spPr>
        <p:txBody>
          <a:bodyPr/>
          <a:lstStyle>
            <a:lvl1pPr>
              <a:defRPr sz="1050">
                <a:solidFill>
                  <a:srgbClr val="999B9E"/>
                </a:solidFill>
              </a:defRPr>
            </a:lvl1pPr>
          </a:lstStyle>
          <a:p>
            <a:r>
              <a:rPr lang="en-US" dirty="0"/>
              <a:t>©2020 Neumann University</a:t>
            </a:r>
          </a:p>
        </p:txBody>
      </p:sp>
      <p:sp>
        <p:nvSpPr>
          <p:cNvPr id="22" name="Slide Number Placeholder 5"/>
          <p:cNvSpPr>
            <a:spLocks noGrp="1"/>
          </p:cNvSpPr>
          <p:nvPr>
            <p:ph type="sldNum" sz="quarter" idx="4"/>
          </p:nvPr>
        </p:nvSpPr>
        <p:spPr>
          <a:xfrm>
            <a:off x="457200" y="6356350"/>
            <a:ext cx="386080" cy="365125"/>
          </a:xfrm>
          <a:prstGeom prst="rect">
            <a:avLst/>
          </a:prstGeom>
        </p:spPr>
        <p:txBody>
          <a:bodyPr/>
          <a:lstStyle>
            <a:lvl1pPr>
              <a:defRPr sz="1050">
                <a:solidFill>
                  <a:srgbClr val="999B9E"/>
                </a:solidFill>
              </a:defRPr>
            </a:lvl1pPr>
          </a:lstStyle>
          <a:p>
            <a:fld id="{EECD7C6D-03A1-2049-B110-4198F8EA7679}" type="slidenum">
              <a:rPr lang="en-US" smtClean="0"/>
              <a:pPr/>
              <a:t>‹#›</a:t>
            </a:fld>
            <a:endParaRPr lang="en-US" dirty="0"/>
          </a:p>
        </p:txBody>
      </p:sp>
    </p:spTree>
    <p:extLst>
      <p:ext uri="{BB962C8B-B14F-4D97-AF65-F5344CB8AC3E}">
        <p14:creationId xmlns:p14="http://schemas.microsoft.com/office/powerpoint/2010/main" val="2497556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3" name="Round Same Side Corner Rectangle 12"/>
          <p:cNvSpPr/>
          <p:nvPr userDrawn="1"/>
        </p:nvSpPr>
        <p:spPr>
          <a:xfrm rot="16200000">
            <a:off x="5486272" y="1055093"/>
            <a:ext cx="3251168" cy="4064295"/>
          </a:xfrm>
          <a:prstGeom prst="round2SameRect">
            <a:avLst>
              <a:gd name="adj1" fmla="val 9034"/>
              <a:gd name="adj2" fmla="val 0"/>
            </a:avLst>
          </a:prstGeom>
          <a:solidFill>
            <a:srgbClr val="042E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BB700"/>
              </a:solidFill>
            </a:endParaRPr>
          </a:p>
        </p:txBody>
      </p:sp>
      <p:sp>
        <p:nvSpPr>
          <p:cNvPr id="2" name="Title 1"/>
          <p:cNvSpPr>
            <a:spLocks noGrp="1"/>
          </p:cNvSpPr>
          <p:nvPr>
            <p:ph type="title"/>
          </p:nvPr>
        </p:nvSpPr>
        <p:spPr>
          <a:xfrm>
            <a:off x="5677388" y="1555449"/>
            <a:ext cx="2878343" cy="1043527"/>
          </a:xfrm>
        </p:spPr>
        <p:txBody>
          <a:bodyPr anchor="b"/>
          <a:lstStyle>
            <a:lvl1pPr algn="l">
              <a:lnSpc>
                <a:spcPts val="2100"/>
              </a:lnSpc>
              <a:defRPr sz="2000" b="1"/>
            </a:lvl1pPr>
          </a:lstStyle>
          <a:p>
            <a:r>
              <a:rPr lang="en-US" dirty="0"/>
              <a:t>Click to edit Master title style</a:t>
            </a:r>
          </a:p>
        </p:txBody>
      </p:sp>
      <p:sp>
        <p:nvSpPr>
          <p:cNvPr id="3" name="Picture Placeholder 2"/>
          <p:cNvSpPr>
            <a:spLocks noGrp="1"/>
          </p:cNvSpPr>
          <p:nvPr>
            <p:ph type="pic" idx="1"/>
          </p:nvPr>
        </p:nvSpPr>
        <p:spPr>
          <a:xfrm>
            <a:off x="-5" y="111485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5677387" y="2598976"/>
            <a:ext cx="2878343" cy="1732651"/>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8" name="Date Placeholder 3"/>
          <p:cNvSpPr>
            <a:spLocks noGrp="1"/>
          </p:cNvSpPr>
          <p:nvPr>
            <p:ph type="dt" sz="half" idx="10"/>
          </p:nvPr>
        </p:nvSpPr>
        <p:spPr>
          <a:xfrm>
            <a:off x="995680" y="6356350"/>
            <a:ext cx="609600" cy="359771"/>
          </a:xfrm>
          <a:prstGeom prst="rect">
            <a:avLst/>
          </a:prstGeom>
        </p:spPr>
        <p:txBody>
          <a:bodyPr/>
          <a:lstStyle>
            <a:lvl1pPr>
              <a:defRPr sz="1050">
                <a:solidFill>
                  <a:srgbClr val="999B9E"/>
                </a:solidFill>
              </a:defRPr>
            </a:lvl1pPr>
          </a:lstStyle>
          <a:p>
            <a:fld id="{4F0A5AFE-F3A7-8945-8133-7C567BD8188F}" type="datetime1">
              <a:rPr lang="en-US" smtClean="0"/>
              <a:t>7/23/25</a:t>
            </a:fld>
            <a:endParaRPr lang="en-US" dirty="0"/>
          </a:p>
        </p:txBody>
      </p:sp>
      <p:sp>
        <p:nvSpPr>
          <p:cNvPr id="19" name="Footer Placeholder 4"/>
          <p:cNvSpPr>
            <a:spLocks noGrp="1"/>
          </p:cNvSpPr>
          <p:nvPr>
            <p:ph type="ftr" sz="quarter" idx="3"/>
          </p:nvPr>
        </p:nvSpPr>
        <p:spPr>
          <a:xfrm>
            <a:off x="1742440" y="6356350"/>
            <a:ext cx="1831700" cy="365125"/>
          </a:xfrm>
          <a:prstGeom prst="rect">
            <a:avLst/>
          </a:prstGeom>
        </p:spPr>
        <p:txBody>
          <a:bodyPr/>
          <a:lstStyle>
            <a:lvl1pPr>
              <a:defRPr sz="1050">
                <a:solidFill>
                  <a:srgbClr val="999B9E"/>
                </a:solidFill>
              </a:defRPr>
            </a:lvl1pPr>
          </a:lstStyle>
          <a:p>
            <a:r>
              <a:rPr lang="en-US" dirty="0"/>
              <a:t>©2020 Neumann University</a:t>
            </a:r>
          </a:p>
        </p:txBody>
      </p:sp>
      <p:sp>
        <p:nvSpPr>
          <p:cNvPr id="20" name="Slide Number Placeholder 5"/>
          <p:cNvSpPr>
            <a:spLocks noGrp="1"/>
          </p:cNvSpPr>
          <p:nvPr>
            <p:ph type="sldNum" sz="quarter" idx="4"/>
          </p:nvPr>
        </p:nvSpPr>
        <p:spPr>
          <a:xfrm>
            <a:off x="457200" y="6356350"/>
            <a:ext cx="386080" cy="365125"/>
          </a:xfrm>
          <a:prstGeom prst="rect">
            <a:avLst/>
          </a:prstGeom>
        </p:spPr>
        <p:txBody>
          <a:bodyPr/>
          <a:lstStyle>
            <a:lvl1pPr>
              <a:defRPr sz="1050">
                <a:solidFill>
                  <a:srgbClr val="999B9E"/>
                </a:solidFill>
              </a:defRPr>
            </a:lvl1pPr>
          </a:lstStyle>
          <a:p>
            <a:fld id="{EECD7C6D-03A1-2049-B110-4198F8EA7679}" type="slidenum">
              <a:rPr lang="en-US" smtClean="0"/>
              <a:pPr/>
              <a:t>‹#›</a:t>
            </a:fld>
            <a:endParaRPr lang="en-US" dirty="0"/>
          </a:p>
        </p:txBody>
      </p:sp>
      <p:sp>
        <p:nvSpPr>
          <p:cNvPr id="9" name="Round Same Side Corner Rectangle 8"/>
          <p:cNvSpPr/>
          <p:nvPr userDrawn="1"/>
        </p:nvSpPr>
        <p:spPr>
          <a:xfrm rot="16200000">
            <a:off x="7488284" y="1514200"/>
            <a:ext cx="3169920" cy="141519"/>
          </a:xfrm>
          <a:prstGeom prst="round2SameRect">
            <a:avLst>
              <a:gd name="adj1" fmla="val 50000"/>
              <a:gd name="adj2"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0469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4558B-43F9-F9C9-3DAB-6612EAC7B6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6FF6E2-F7C9-6C4C-5FE9-32E077AD36C1}"/>
              </a:ext>
            </a:extLst>
          </p:cNvPr>
          <p:cNvSpPr>
            <a:spLocks noGrp="1"/>
          </p:cNvSpPr>
          <p:nvPr>
            <p:ph type="dt" sz="half" idx="10"/>
          </p:nvPr>
        </p:nvSpPr>
        <p:spPr/>
        <p:txBody>
          <a:bodyPr/>
          <a:lstStyle/>
          <a:p>
            <a:fld id="{6FAC9CE1-AC04-8D4D-AB5A-B9A516055928}" type="datetime1">
              <a:rPr lang="en-US" smtClean="0"/>
              <a:t>7/23/25</a:t>
            </a:fld>
            <a:endParaRPr lang="en-US" dirty="0"/>
          </a:p>
        </p:txBody>
      </p:sp>
      <p:sp>
        <p:nvSpPr>
          <p:cNvPr id="4" name="Footer Placeholder 3">
            <a:extLst>
              <a:ext uri="{FF2B5EF4-FFF2-40B4-BE49-F238E27FC236}">
                <a16:creationId xmlns:a16="http://schemas.microsoft.com/office/drawing/2014/main" id="{077D0A68-F6A5-19A4-E8B1-ACCD4935583A}"/>
              </a:ext>
            </a:extLst>
          </p:cNvPr>
          <p:cNvSpPr>
            <a:spLocks noGrp="1"/>
          </p:cNvSpPr>
          <p:nvPr>
            <p:ph type="ftr" sz="quarter" idx="11"/>
          </p:nvPr>
        </p:nvSpPr>
        <p:spPr/>
        <p:txBody>
          <a:bodyPr/>
          <a:lstStyle/>
          <a:p>
            <a:r>
              <a:rPr lang="en-US"/>
              <a:t>©2020 Neumann University</a:t>
            </a:r>
            <a:endParaRPr lang="en-US" dirty="0"/>
          </a:p>
        </p:txBody>
      </p:sp>
      <p:sp>
        <p:nvSpPr>
          <p:cNvPr id="5" name="Slide Number Placeholder 4">
            <a:extLst>
              <a:ext uri="{FF2B5EF4-FFF2-40B4-BE49-F238E27FC236}">
                <a16:creationId xmlns:a16="http://schemas.microsoft.com/office/drawing/2014/main" id="{F57A5CFA-1240-5391-ED2C-B98850183873}"/>
              </a:ext>
            </a:extLst>
          </p:cNvPr>
          <p:cNvSpPr>
            <a:spLocks noGrp="1"/>
          </p:cNvSpPr>
          <p:nvPr>
            <p:ph type="sldNum" sz="quarter" idx="12"/>
          </p:nvPr>
        </p:nvSpPr>
        <p:spPr/>
        <p:txBody>
          <a:bodyPr/>
          <a:lstStyle/>
          <a:p>
            <a:fld id="{13F0A810-4DB1-8943-B697-CEDA779B1CE5}" type="slidenum">
              <a:rPr lang="en-US" smtClean="0"/>
              <a:pPr/>
              <a:t>‹#›</a:t>
            </a:fld>
            <a:endParaRPr lang="en-US" dirty="0"/>
          </a:p>
        </p:txBody>
      </p:sp>
    </p:spTree>
    <p:extLst>
      <p:ext uri="{BB962C8B-B14F-4D97-AF65-F5344CB8AC3E}">
        <p14:creationId xmlns:p14="http://schemas.microsoft.com/office/powerpoint/2010/main" val="2094835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966436"/>
          </a:xfrm>
          <a:prstGeom prst="rect">
            <a:avLst/>
          </a:prstGeom>
        </p:spPr>
        <p:txBody>
          <a:bodyPr vert="horz" lIns="91440" tIns="45720" rIns="91440" bIns="45720" rtlCol="0" anchor="ctr">
            <a:normAutofit/>
          </a:bodyPr>
          <a:lstStyle/>
          <a:p>
            <a:r>
              <a:rPr lang="en-US" dirty="0"/>
              <a:t>NU Committee &amp; Governance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Care Team</a:t>
            </a:r>
          </a:p>
          <a:p>
            <a:pPr lvl="0"/>
            <a:r>
              <a:rPr lang="en-US" dirty="0"/>
              <a:t>Executive Team</a:t>
            </a:r>
          </a:p>
          <a:p>
            <a:pPr lvl="0"/>
            <a:r>
              <a:rPr lang="en-US" dirty="0"/>
              <a:t>University Innovation &amp; Planning Teams</a:t>
            </a:r>
          </a:p>
        </p:txBody>
      </p:sp>
      <p:sp>
        <p:nvSpPr>
          <p:cNvPr id="11" name="Round Same Side Corner Rectangle 10"/>
          <p:cNvSpPr/>
          <p:nvPr userDrawn="1"/>
        </p:nvSpPr>
        <p:spPr>
          <a:xfrm rot="16200000">
            <a:off x="7488284" y="1514200"/>
            <a:ext cx="3169920" cy="141519"/>
          </a:xfrm>
          <a:prstGeom prst="round2SameRect">
            <a:avLst>
              <a:gd name="adj1" fmla="val 50000"/>
              <a:gd name="adj2"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 Same Side Corner Rectangle 11"/>
          <p:cNvSpPr/>
          <p:nvPr userDrawn="1"/>
        </p:nvSpPr>
        <p:spPr>
          <a:xfrm>
            <a:off x="-1" y="6716121"/>
            <a:ext cx="8191450" cy="141879"/>
          </a:xfrm>
          <a:prstGeom prst="round2SameRect">
            <a:avLst>
              <a:gd name="adj1" fmla="val 50000"/>
              <a:gd name="adj2" fmla="val 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NU_RGB.png"/>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7870124" y="5252720"/>
            <a:ext cx="816676" cy="1227328"/>
          </a:xfrm>
          <a:prstGeom prst="rect">
            <a:avLst/>
          </a:prstGeom>
        </p:spPr>
      </p:pic>
      <p:sp>
        <p:nvSpPr>
          <p:cNvPr id="17" name="Date Placeholder 3"/>
          <p:cNvSpPr>
            <a:spLocks noGrp="1"/>
          </p:cNvSpPr>
          <p:nvPr>
            <p:ph type="dt" sz="half" idx="2"/>
          </p:nvPr>
        </p:nvSpPr>
        <p:spPr>
          <a:xfrm>
            <a:off x="995680" y="6356350"/>
            <a:ext cx="609600" cy="359771"/>
          </a:xfrm>
          <a:prstGeom prst="rect">
            <a:avLst/>
          </a:prstGeom>
        </p:spPr>
        <p:txBody>
          <a:bodyPr/>
          <a:lstStyle>
            <a:lvl1pPr>
              <a:defRPr sz="1050">
                <a:solidFill>
                  <a:srgbClr val="999B9E"/>
                </a:solidFill>
              </a:defRPr>
            </a:lvl1pPr>
          </a:lstStyle>
          <a:p>
            <a:fld id="{6FAC9CE1-AC04-8D4D-AB5A-B9A516055928}" type="datetime1">
              <a:rPr lang="en-US" smtClean="0"/>
              <a:t>7/23/25</a:t>
            </a:fld>
            <a:endParaRPr lang="en-US" dirty="0"/>
          </a:p>
        </p:txBody>
      </p:sp>
      <p:sp>
        <p:nvSpPr>
          <p:cNvPr id="18" name="Footer Placeholder 4"/>
          <p:cNvSpPr>
            <a:spLocks noGrp="1"/>
          </p:cNvSpPr>
          <p:nvPr>
            <p:ph type="ftr" sz="quarter" idx="3"/>
          </p:nvPr>
        </p:nvSpPr>
        <p:spPr>
          <a:xfrm>
            <a:off x="1742440" y="6356350"/>
            <a:ext cx="1831700" cy="365125"/>
          </a:xfrm>
          <a:prstGeom prst="rect">
            <a:avLst/>
          </a:prstGeom>
        </p:spPr>
        <p:txBody>
          <a:bodyPr/>
          <a:lstStyle>
            <a:lvl1pPr>
              <a:defRPr sz="1050">
                <a:solidFill>
                  <a:srgbClr val="999B9E"/>
                </a:solidFill>
              </a:defRPr>
            </a:lvl1pPr>
          </a:lstStyle>
          <a:p>
            <a:r>
              <a:rPr lang="en-US"/>
              <a:t>©2020 Neumann University</a:t>
            </a:r>
            <a:endParaRPr lang="en-US" dirty="0"/>
          </a:p>
        </p:txBody>
      </p:sp>
      <p:sp>
        <p:nvSpPr>
          <p:cNvPr id="19" name="Slide Number Placeholder 5"/>
          <p:cNvSpPr>
            <a:spLocks noGrp="1"/>
          </p:cNvSpPr>
          <p:nvPr>
            <p:ph type="sldNum" sz="quarter" idx="4"/>
          </p:nvPr>
        </p:nvSpPr>
        <p:spPr>
          <a:xfrm>
            <a:off x="457200" y="6356350"/>
            <a:ext cx="386080" cy="365125"/>
          </a:xfrm>
          <a:prstGeom prst="rect">
            <a:avLst/>
          </a:prstGeom>
        </p:spPr>
        <p:txBody>
          <a:bodyPr/>
          <a:lstStyle>
            <a:lvl1pPr algn="l">
              <a:defRPr sz="1050">
                <a:solidFill>
                  <a:srgbClr val="999B9E"/>
                </a:solidFill>
              </a:defRPr>
            </a:lvl1pPr>
          </a:lstStyle>
          <a:p>
            <a:fld id="{13F0A810-4DB1-8943-B697-CEDA779B1CE5}" type="slidenum">
              <a:rPr lang="en-US" smtClean="0"/>
              <a:pPr/>
              <a:t>‹#›</a:t>
            </a:fld>
            <a:endParaRPr lang="en-US" dirty="0"/>
          </a:p>
        </p:txBody>
      </p:sp>
      <p:cxnSp>
        <p:nvCxnSpPr>
          <p:cNvPr id="22" name="Straight Connector 21"/>
          <p:cNvCxnSpPr/>
          <p:nvPr userDrawn="1"/>
        </p:nvCxnSpPr>
        <p:spPr>
          <a:xfrm>
            <a:off x="915631" y="6346505"/>
            <a:ext cx="0" cy="278916"/>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userDrawn="1"/>
        </p:nvCxnSpPr>
        <p:spPr>
          <a:xfrm>
            <a:off x="1615125" y="6356350"/>
            <a:ext cx="0" cy="278916"/>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Box 3"/>
          <p:cNvSpPr txBox="1"/>
          <p:nvPr userDrawn="1"/>
        </p:nvSpPr>
        <p:spPr>
          <a:xfrm>
            <a:off x="457200" y="6126163"/>
            <a:ext cx="5203371" cy="230832"/>
          </a:xfrm>
          <a:prstGeom prst="rect">
            <a:avLst/>
          </a:prstGeom>
          <a:noFill/>
        </p:spPr>
        <p:txBody>
          <a:bodyPr wrap="square" rtlCol="0">
            <a:spAutoFit/>
          </a:bodyPr>
          <a:lstStyle/>
          <a:p>
            <a:r>
              <a:rPr lang="en-US" sz="900" b="1" dirty="0">
                <a:solidFill>
                  <a:srgbClr val="999B9E"/>
                </a:solidFill>
              </a:rPr>
              <a:t>CATHOLIC EDUCATION IN THE FRANCISCAN</a:t>
            </a:r>
            <a:r>
              <a:rPr lang="en-US" sz="900" b="1" baseline="0" dirty="0">
                <a:solidFill>
                  <a:srgbClr val="999B9E"/>
                </a:solidFill>
              </a:rPr>
              <a:t> TRADITION</a:t>
            </a:r>
            <a:endParaRPr lang="en-US" sz="900" dirty="0">
              <a:solidFill>
                <a:srgbClr val="999B9E"/>
              </a:solidFill>
            </a:endParaRPr>
          </a:p>
        </p:txBody>
      </p:sp>
    </p:spTree>
    <p:extLst>
      <p:ext uri="{BB962C8B-B14F-4D97-AF65-F5344CB8AC3E}">
        <p14:creationId xmlns:p14="http://schemas.microsoft.com/office/powerpoint/2010/main" val="4108717479"/>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8" r:id="rId3"/>
    <p:sldLayoutId id="2147483651" r:id="rId4"/>
    <p:sldLayoutId id="2147483650" r:id="rId5"/>
    <p:sldLayoutId id="2147483652" r:id="rId6"/>
    <p:sldLayoutId id="2147483653" r:id="rId7"/>
    <p:sldLayoutId id="2147483657" r:id="rId8"/>
    <p:sldLayoutId id="2147483660" r:id="rId9"/>
  </p:sldLayoutIdLst>
  <p:hf hdr="0"/>
  <p:txStyles>
    <p:titleStyle>
      <a:lvl1pPr algn="l" defTabSz="457200" rtl="0" eaLnBrk="1" latinLnBrk="0" hangingPunct="1">
        <a:lnSpc>
          <a:spcPts val="3820"/>
        </a:lnSpc>
        <a:spcBef>
          <a:spcPct val="0"/>
        </a:spcBef>
        <a:buNone/>
        <a:defRPr sz="3600" b="1" kern="1200" baseline="0">
          <a:solidFill>
            <a:srgbClr val="EBB700"/>
          </a:solidFill>
          <a:latin typeface="+mj-lt"/>
          <a:ea typeface="+mj-ea"/>
          <a:cs typeface="+mj-cs"/>
        </a:defRPr>
      </a:lvl1pPr>
    </p:titleStyle>
    <p:bodyStyle>
      <a:lvl1pPr marL="342900" indent="-342900" algn="l" defTabSz="457200" rtl="0" eaLnBrk="1" latinLnBrk="0" hangingPunct="1">
        <a:spcBef>
          <a:spcPct val="20000"/>
        </a:spcBef>
        <a:buClr>
          <a:schemeClr val="accent1"/>
        </a:buClr>
        <a:buFont typeface="Arial"/>
        <a:buChar char="•"/>
        <a:defRPr sz="3200" b="1" kern="1200">
          <a:solidFill>
            <a:schemeClr val="tx2"/>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800" kern="1200">
          <a:solidFill>
            <a:schemeClr val="tx2"/>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400" kern="1200">
          <a:solidFill>
            <a:schemeClr val="tx2"/>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2"/>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 Id="rId6" Type="http://schemas.microsoft.com/office/2007/relationships/hdphoto" Target="../media/hdphoto4.wdp"/><Relationship Id="rId5" Type="http://schemas.microsoft.com/office/2007/relationships/hdphoto" Target="../media/hdphoto3.wdp"/><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5" y="4676800"/>
            <a:ext cx="8629650" cy="1538263"/>
          </a:xfrm>
        </p:spPr>
        <p:txBody>
          <a:bodyPr>
            <a:noAutofit/>
          </a:bodyPr>
          <a:lstStyle/>
          <a:p>
            <a:pPr algn="ctr"/>
            <a:r>
              <a:rPr lang="en-US" sz="5400" dirty="0"/>
              <a:t>TR</a:t>
            </a:r>
            <a:r>
              <a:rPr lang="en-US" sz="5400" cap="none" dirty="0">
                <a:solidFill>
                  <a:srgbClr val="ECB700"/>
                </a:solidFill>
                <a:latin typeface="+mn-lt"/>
              </a:rPr>
              <a:t>i</a:t>
            </a:r>
            <a:r>
              <a:rPr lang="en-US" sz="5400" dirty="0"/>
              <a:t>O</a:t>
            </a:r>
            <a:r>
              <a:rPr lang="en-US" sz="4800" dirty="0"/>
              <a:t> </a:t>
            </a:r>
            <a:br>
              <a:rPr lang="en-US" sz="500" dirty="0"/>
            </a:br>
            <a:r>
              <a:rPr lang="en-US" sz="4400" dirty="0"/>
              <a:t>Student Support Services</a:t>
            </a:r>
          </a:p>
        </p:txBody>
      </p:sp>
      <p:sp>
        <p:nvSpPr>
          <p:cNvPr id="3" name="Text Placeholder 2"/>
          <p:cNvSpPr>
            <a:spLocks noGrp="1"/>
          </p:cNvSpPr>
          <p:nvPr>
            <p:ph type="body" idx="1"/>
          </p:nvPr>
        </p:nvSpPr>
        <p:spPr>
          <a:xfrm>
            <a:off x="457200" y="4155058"/>
            <a:ext cx="7772400" cy="380455"/>
          </a:xfrm>
        </p:spPr>
        <p:txBody>
          <a:bodyPr>
            <a:noAutofit/>
          </a:bodyPr>
          <a:lstStyle/>
          <a:p>
            <a:r>
              <a:rPr lang="en-US" sz="4000" dirty="0"/>
              <a:t>Neumann University</a:t>
            </a:r>
          </a:p>
        </p:txBody>
      </p:sp>
      <p:sp>
        <p:nvSpPr>
          <p:cNvPr id="4" name="Date Placeholder 3"/>
          <p:cNvSpPr>
            <a:spLocks noGrp="1"/>
          </p:cNvSpPr>
          <p:nvPr>
            <p:ph type="dt" sz="half" idx="2"/>
          </p:nvPr>
        </p:nvSpPr>
        <p:spPr/>
        <p:txBody>
          <a:bodyPr/>
          <a:lstStyle/>
          <a:p>
            <a:fld id="{EDD88420-BCC0-DB42-ACE1-307D9B282759}" type="datetime1">
              <a:rPr lang="en-US" smtClean="0"/>
              <a:t>7/23/25</a:t>
            </a:fld>
            <a:endParaRPr lang="en-US" dirty="0"/>
          </a:p>
        </p:txBody>
      </p:sp>
      <p:sp>
        <p:nvSpPr>
          <p:cNvPr id="5" name="Footer Placeholder 4"/>
          <p:cNvSpPr>
            <a:spLocks noGrp="1"/>
          </p:cNvSpPr>
          <p:nvPr>
            <p:ph type="ftr" sz="quarter" idx="3"/>
          </p:nvPr>
        </p:nvSpPr>
        <p:spPr/>
        <p:txBody>
          <a:bodyPr/>
          <a:lstStyle/>
          <a:p>
            <a:r>
              <a:rPr lang="en-US" dirty="0"/>
              <a:t>©2020 Neumann University</a:t>
            </a:r>
          </a:p>
        </p:txBody>
      </p:sp>
      <p:sp>
        <p:nvSpPr>
          <p:cNvPr id="6" name="Slide Number Placeholder 5"/>
          <p:cNvSpPr>
            <a:spLocks noGrp="1"/>
          </p:cNvSpPr>
          <p:nvPr>
            <p:ph type="sldNum" sz="quarter" idx="4"/>
          </p:nvPr>
        </p:nvSpPr>
        <p:spPr/>
        <p:txBody>
          <a:bodyPr/>
          <a:lstStyle/>
          <a:p>
            <a:fld id="{EECD7C6D-03A1-2049-B110-4198F8EA7679}" type="slidenum">
              <a:rPr lang="en-US" smtClean="0"/>
              <a:pPr/>
              <a:t>1</a:t>
            </a:fld>
            <a:endParaRPr lang="en-US" dirty="0"/>
          </a:p>
        </p:txBody>
      </p:sp>
    </p:spTree>
    <p:extLst>
      <p:ext uri="{BB962C8B-B14F-4D97-AF65-F5344CB8AC3E}">
        <p14:creationId xmlns:p14="http://schemas.microsoft.com/office/powerpoint/2010/main" val="200024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A8DE0B1-0C72-B340-AA22-15035360113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151469" y="4187707"/>
            <a:ext cx="3576320" cy="1855344"/>
          </a:xfrm>
          <a:prstGeom prst="rect">
            <a:avLst/>
          </a:prstGeom>
        </p:spPr>
      </p:pic>
      <p:sp>
        <p:nvSpPr>
          <p:cNvPr id="10" name="Title 9"/>
          <p:cNvSpPr>
            <a:spLocks noGrp="1"/>
          </p:cNvSpPr>
          <p:nvPr>
            <p:ph type="title"/>
          </p:nvPr>
        </p:nvSpPr>
        <p:spPr/>
        <p:txBody>
          <a:bodyPr/>
          <a:lstStyle/>
          <a:p>
            <a:r>
              <a:rPr lang="en-US" sz="3600" dirty="0"/>
              <a:t>Neumann TRIO</a:t>
            </a:r>
            <a:br>
              <a:rPr lang="en-US" sz="3600" dirty="0"/>
            </a:br>
            <a:r>
              <a:rPr lang="en-US" sz="3600" dirty="0"/>
              <a:t>Student Support Services</a:t>
            </a:r>
            <a:endParaRPr lang="en-US" dirty="0"/>
          </a:p>
        </p:txBody>
      </p:sp>
      <p:sp>
        <p:nvSpPr>
          <p:cNvPr id="5" name="Date Placeholder 4"/>
          <p:cNvSpPr>
            <a:spLocks noGrp="1"/>
          </p:cNvSpPr>
          <p:nvPr>
            <p:ph type="dt" sz="half" idx="15"/>
          </p:nvPr>
        </p:nvSpPr>
        <p:spPr/>
        <p:txBody>
          <a:bodyPr/>
          <a:lstStyle/>
          <a:p>
            <a:fld id="{682B027D-F305-DB45-AE0E-1E2D125499F0}" type="datetime1">
              <a:rPr lang="en-US" smtClean="0"/>
              <a:t>7/29/25</a:t>
            </a:fld>
            <a:endParaRPr lang="en-US" dirty="0"/>
          </a:p>
        </p:txBody>
      </p:sp>
      <p:sp>
        <p:nvSpPr>
          <p:cNvPr id="6" name="Footer Placeholder 5"/>
          <p:cNvSpPr>
            <a:spLocks noGrp="1"/>
          </p:cNvSpPr>
          <p:nvPr>
            <p:ph type="ftr" sz="quarter" idx="3"/>
          </p:nvPr>
        </p:nvSpPr>
        <p:spPr/>
        <p:txBody>
          <a:bodyPr/>
          <a:lstStyle/>
          <a:p>
            <a:r>
              <a:rPr lang="en-US"/>
              <a:t>©2020 Neumann University</a:t>
            </a:r>
            <a:endParaRPr lang="en-US" dirty="0"/>
          </a:p>
        </p:txBody>
      </p:sp>
      <p:sp>
        <p:nvSpPr>
          <p:cNvPr id="7" name="Slide Number Placeholder 6"/>
          <p:cNvSpPr>
            <a:spLocks noGrp="1"/>
          </p:cNvSpPr>
          <p:nvPr>
            <p:ph type="sldNum" sz="quarter" idx="4"/>
          </p:nvPr>
        </p:nvSpPr>
        <p:spPr/>
        <p:txBody>
          <a:bodyPr/>
          <a:lstStyle/>
          <a:p>
            <a:fld id="{EECD7C6D-03A1-2049-B110-4198F8EA7679}" type="slidenum">
              <a:rPr lang="en-US" smtClean="0"/>
              <a:pPr/>
              <a:t>10</a:t>
            </a:fld>
            <a:endParaRPr lang="en-US" dirty="0"/>
          </a:p>
        </p:txBody>
      </p:sp>
      <p:pic>
        <p:nvPicPr>
          <p:cNvPr id="3" name="Picture 2">
            <a:extLst>
              <a:ext uri="{FF2B5EF4-FFF2-40B4-BE49-F238E27FC236}">
                <a16:creationId xmlns:a16="http://schemas.microsoft.com/office/drawing/2014/main" id="{E9D41EED-B303-BE60-3ABC-B51D9B0D4152}"/>
              </a:ext>
            </a:extLst>
          </p:cNvPr>
          <p:cNvPicPr>
            <a:picLocks noChangeAspect="1"/>
          </p:cNvPicPr>
          <p:nvPr/>
        </p:nvPicPr>
        <p:blipFill>
          <a:blip r:embed="rId2">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660779" y="2302037"/>
            <a:ext cx="3680989" cy="1855344"/>
          </a:xfrm>
          <a:prstGeom prst="rect">
            <a:avLst/>
          </a:prstGeom>
        </p:spPr>
      </p:pic>
      <p:pic>
        <p:nvPicPr>
          <p:cNvPr id="16" name="Picture 15">
            <a:extLst>
              <a:ext uri="{FF2B5EF4-FFF2-40B4-BE49-F238E27FC236}">
                <a16:creationId xmlns:a16="http://schemas.microsoft.com/office/drawing/2014/main" id="{0949BADA-D6AA-DCB8-DB6B-85904E9BF446}"/>
              </a:ext>
            </a:extLst>
          </p:cNvPr>
          <p:cNvPicPr>
            <a:picLocks noChangeAspect="1"/>
          </p:cNvPicPr>
          <p:nvPr/>
        </p:nvPicPr>
        <p:blipFill>
          <a:blip r:embed="rId2">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4101657" y="4196298"/>
            <a:ext cx="3785123" cy="2160052"/>
          </a:xfrm>
          <a:prstGeom prst="rect">
            <a:avLst/>
          </a:prstGeom>
        </p:spPr>
      </p:pic>
      <p:pic>
        <p:nvPicPr>
          <p:cNvPr id="18" name="Picture 17">
            <a:extLst>
              <a:ext uri="{FF2B5EF4-FFF2-40B4-BE49-F238E27FC236}">
                <a16:creationId xmlns:a16="http://schemas.microsoft.com/office/drawing/2014/main" id="{565D4835-7EBB-8098-E7B9-00403F44E5D3}"/>
              </a:ext>
            </a:extLst>
          </p:cNvPr>
          <p:cNvPicPr>
            <a:picLocks noChangeAspect="1"/>
          </p:cNvPicPr>
          <p:nvPr/>
        </p:nvPicPr>
        <p:blipFill>
          <a:blip r:embed="rId2">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4832754" y="1544203"/>
            <a:ext cx="3934106" cy="2589915"/>
          </a:xfrm>
          <a:prstGeom prst="rect">
            <a:avLst/>
          </a:prstGeom>
          <a:solidFill>
            <a:schemeClr val="bg1"/>
          </a:solidFill>
        </p:spPr>
      </p:pic>
      <p:sp>
        <p:nvSpPr>
          <p:cNvPr id="14" name="Content Placeholder 13"/>
          <p:cNvSpPr>
            <a:spLocks noGrp="1"/>
          </p:cNvSpPr>
          <p:nvPr>
            <p:ph sz="half" idx="14"/>
          </p:nvPr>
        </p:nvSpPr>
        <p:spPr>
          <a:xfrm>
            <a:off x="1097946" y="2581718"/>
            <a:ext cx="2629843" cy="847282"/>
          </a:xfrm>
        </p:spPr>
        <p:txBody>
          <a:bodyPr>
            <a:normAutofit fontScale="25000" lnSpcReduction="20000"/>
          </a:bodyPr>
          <a:lstStyle/>
          <a:p>
            <a:pPr marL="0" indent="0">
              <a:buNone/>
            </a:pPr>
            <a:r>
              <a:rPr lang="en-US" sz="7200" b="0" i="1" dirty="0">
                <a:solidFill>
                  <a:srgbClr val="124370"/>
                </a:solidFill>
                <a:effectLst/>
              </a:rPr>
              <a:t>“TRIO made me a better student by making me more confident in my ability to succeed.”</a:t>
            </a:r>
            <a:endParaRPr lang="en-US" sz="7200" dirty="0"/>
          </a:p>
        </p:txBody>
      </p:sp>
      <p:sp>
        <p:nvSpPr>
          <p:cNvPr id="19" name="Content Placeholder 13">
            <a:extLst>
              <a:ext uri="{FF2B5EF4-FFF2-40B4-BE49-F238E27FC236}">
                <a16:creationId xmlns:a16="http://schemas.microsoft.com/office/drawing/2014/main" id="{BA923D14-103F-4BF6-D42F-9970EE7B131D}"/>
              </a:ext>
            </a:extLst>
          </p:cNvPr>
          <p:cNvSpPr txBox="1">
            <a:spLocks/>
          </p:cNvSpPr>
          <p:nvPr/>
        </p:nvSpPr>
        <p:spPr>
          <a:xfrm>
            <a:off x="5267459" y="1924909"/>
            <a:ext cx="3033262" cy="1236612"/>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ct val="20000"/>
              </a:spcBef>
              <a:buClr>
                <a:schemeClr val="accent1"/>
              </a:buClr>
              <a:buFont typeface="Arial"/>
              <a:buChar char="•"/>
              <a:defRPr sz="2400" b="1" kern="1200">
                <a:solidFill>
                  <a:schemeClr val="tx2"/>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000" kern="1200">
                <a:solidFill>
                  <a:schemeClr val="tx2"/>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1800" kern="1200">
                <a:solidFill>
                  <a:schemeClr val="tx2"/>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600" kern="1200">
                <a:solidFill>
                  <a:schemeClr val="tx2"/>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6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buNone/>
            </a:pPr>
            <a:r>
              <a:rPr lang="en-US" sz="7200" b="0" i="1" dirty="0">
                <a:solidFill>
                  <a:srgbClr val="124370"/>
                </a:solidFill>
              </a:rPr>
              <a:t>“TRIO encouraged me to pursue short term goals which enhanced my long-term vision. I also gained organizational advice that helped reduce my stress load.”</a:t>
            </a:r>
            <a:endParaRPr lang="en-US" sz="7200" dirty="0">
              <a:solidFill>
                <a:srgbClr val="124370"/>
              </a:solidFill>
            </a:endParaRPr>
          </a:p>
          <a:p>
            <a:pPr marL="0" indent="0">
              <a:buFont typeface="Arial"/>
              <a:buNone/>
            </a:pPr>
            <a:endParaRPr lang="en-US" dirty="0"/>
          </a:p>
        </p:txBody>
      </p:sp>
      <p:sp>
        <p:nvSpPr>
          <p:cNvPr id="21" name="TextBox 20">
            <a:extLst>
              <a:ext uri="{FF2B5EF4-FFF2-40B4-BE49-F238E27FC236}">
                <a16:creationId xmlns:a16="http://schemas.microsoft.com/office/drawing/2014/main" id="{EB2FC0F9-ECC1-23A1-63B8-4A6ACACF59AF}"/>
              </a:ext>
            </a:extLst>
          </p:cNvPr>
          <p:cNvSpPr txBox="1"/>
          <p:nvPr/>
        </p:nvSpPr>
        <p:spPr>
          <a:xfrm>
            <a:off x="689308" y="4196298"/>
            <a:ext cx="2635635" cy="1477328"/>
          </a:xfrm>
          <a:prstGeom prst="rect">
            <a:avLst/>
          </a:prstGeom>
          <a:noFill/>
        </p:spPr>
        <p:txBody>
          <a:bodyPr wrap="square">
            <a:spAutoFit/>
          </a:bodyPr>
          <a:lstStyle/>
          <a:p>
            <a:endParaRPr lang="en-US" sz="1800" dirty="0">
              <a:solidFill>
                <a:srgbClr val="124370"/>
              </a:solidFill>
            </a:endParaRPr>
          </a:p>
          <a:p>
            <a:r>
              <a:rPr lang="en-US" sz="1800" b="0" i="1" dirty="0">
                <a:solidFill>
                  <a:srgbClr val="124370"/>
                </a:solidFill>
              </a:rPr>
              <a:t>“It has impacted me well as I received a different perspective for life obstacles.”</a:t>
            </a:r>
            <a:endParaRPr lang="en-US" sz="1800" dirty="0">
              <a:solidFill>
                <a:srgbClr val="124370"/>
              </a:solidFill>
            </a:endParaRPr>
          </a:p>
        </p:txBody>
      </p:sp>
      <p:sp>
        <p:nvSpPr>
          <p:cNvPr id="11" name="Text Placeholder 10"/>
          <p:cNvSpPr>
            <a:spLocks noGrp="1"/>
          </p:cNvSpPr>
          <p:nvPr>
            <p:ph type="body" idx="1"/>
          </p:nvPr>
        </p:nvSpPr>
        <p:spPr>
          <a:xfrm>
            <a:off x="151469" y="1476059"/>
            <a:ext cx="5115990" cy="847282"/>
          </a:xfrm>
        </p:spPr>
        <p:txBody>
          <a:bodyPr/>
          <a:lstStyle/>
          <a:p>
            <a:pPr>
              <a:spcBef>
                <a:spcPts val="0"/>
              </a:spcBef>
            </a:pPr>
            <a:r>
              <a:rPr lang="en-US" sz="2100" i="1" dirty="0">
                <a:solidFill>
                  <a:srgbClr val="124370"/>
                </a:solidFill>
              </a:rPr>
              <a:t>What are Neumann TRIO-SSS Students Saying About the Program?</a:t>
            </a:r>
          </a:p>
        </p:txBody>
      </p:sp>
      <p:sp>
        <p:nvSpPr>
          <p:cNvPr id="22" name="TextBox 21">
            <a:extLst>
              <a:ext uri="{FF2B5EF4-FFF2-40B4-BE49-F238E27FC236}">
                <a16:creationId xmlns:a16="http://schemas.microsoft.com/office/drawing/2014/main" id="{98134A00-300D-64AB-EECC-0EE7E0A1E0FA}"/>
              </a:ext>
            </a:extLst>
          </p:cNvPr>
          <p:cNvSpPr txBox="1"/>
          <p:nvPr/>
        </p:nvSpPr>
        <p:spPr>
          <a:xfrm>
            <a:off x="4572001" y="4240671"/>
            <a:ext cx="2923504" cy="1587614"/>
          </a:xfrm>
          <a:prstGeom prst="rect">
            <a:avLst/>
          </a:prstGeom>
          <a:noFill/>
        </p:spPr>
        <p:txBody>
          <a:bodyPr wrap="square">
            <a:spAutoFit/>
          </a:bodyPr>
          <a:lstStyle/>
          <a:p>
            <a:endParaRPr lang="en-US" sz="1800" i="1" dirty="0">
              <a:solidFill>
                <a:srgbClr val="124370"/>
              </a:solidFill>
            </a:endParaRPr>
          </a:p>
          <a:p>
            <a:pPr>
              <a:lnSpc>
                <a:spcPts val="1860"/>
              </a:lnSpc>
            </a:pPr>
            <a:r>
              <a:rPr lang="en-US" sz="1800" i="1" dirty="0">
                <a:solidFill>
                  <a:srgbClr val="124370"/>
                </a:solidFill>
                <a:cs typeface="Times New Roman" panose="02020603050405020304" pitchFamily="18" charset="0"/>
              </a:rPr>
              <a:t>“TRIO is concerned for its students and wants to see them succeed. TRIO wants the best out of its members.”</a:t>
            </a:r>
            <a:endParaRPr lang="en-US" sz="1800" i="1" dirty="0">
              <a:solidFill>
                <a:srgbClr val="124370"/>
              </a:solidFill>
            </a:endParaRPr>
          </a:p>
        </p:txBody>
      </p:sp>
      <p:sp>
        <p:nvSpPr>
          <p:cNvPr id="23" name="Content Placeholder 13">
            <a:extLst>
              <a:ext uri="{FF2B5EF4-FFF2-40B4-BE49-F238E27FC236}">
                <a16:creationId xmlns:a16="http://schemas.microsoft.com/office/drawing/2014/main" id="{F799B34B-7B00-613A-CCA5-EC84FC4988D9}"/>
              </a:ext>
            </a:extLst>
          </p:cNvPr>
          <p:cNvSpPr txBox="1">
            <a:spLocks/>
          </p:cNvSpPr>
          <p:nvPr/>
        </p:nvSpPr>
        <p:spPr>
          <a:xfrm>
            <a:off x="3863423" y="6479014"/>
            <a:ext cx="4823377" cy="5564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accent1"/>
              </a:buClr>
              <a:buFont typeface="Arial"/>
              <a:buChar char="•"/>
              <a:defRPr sz="2400" b="1" kern="1200">
                <a:solidFill>
                  <a:schemeClr val="tx2"/>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000" kern="1200">
                <a:solidFill>
                  <a:schemeClr val="tx2"/>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1800" kern="1200">
                <a:solidFill>
                  <a:schemeClr val="tx2"/>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600" kern="1200">
                <a:solidFill>
                  <a:schemeClr val="tx2"/>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6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buFont typeface="Arial"/>
              <a:buNone/>
            </a:pPr>
            <a:r>
              <a:rPr lang="en-US" sz="1100" b="0" i="1" dirty="0">
                <a:solidFill>
                  <a:srgbClr val="124370"/>
                </a:solidFill>
              </a:rPr>
              <a:t>Comments offered by students and alumni via anonymous survey</a:t>
            </a:r>
            <a:endParaRPr lang="en-US" sz="1100" dirty="0"/>
          </a:p>
        </p:txBody>
      </p:sp>
    </p:spTree>
    <p:extLst>
      <p:ext uri="{BB962C8B-B14F-4D97-AF65-F5344CB8AC3E}">
        <p14:creationId xmlns:p14="http://schemas.microsoft.com/office/powerpoint/2010/main" val="979405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1" y="1600200"/>
            <a:ext cx="7943850" cy="4525963"/>
          </a:xfrm>
        </p:spPr>
        <p:txBody>
          <a:bodyPr>
            <a:normAutofit fontScale="85000" lnSpcReduction="10000"/>
          </a:bodyPr>
          <a:lstStyle/>
          <a:p>
            <a:pPr lvl="1">
              <a:buClrTx/>
              <a:buFont typeface="Arial" panose="020B0604020202020204" pitchFamily="34" charset="0"/>
              <a:buChar char="•"/>
            </a:pPr>
            <a:r>
              <a:rPr lang="en-US" sz="3200" dirty="0">
                <a:latin typeface="Gill Sans MT" panose="020B0502020104020203" pitchFamily="34" charset="0"/>
              </a:rPr>
              <a:t>TRIO-SSS is federally funded under Title IV and managed by the Department of Education.</a:t>
            </a:r>
          </a:p>
          <a:p>
            <a:pPr lvl="1">
              <a:buClrTx/>
              <a:buFont typeface="Arial" panose="020B0604020202020204" pitchFamily="34" charset="0"/>
              <a:buChar char="•"/>
            </a:pPr>
            <a:r>
              <a:rPr lang="en-US" sz="3200" dirty="0">
                <a:latin typeface="Gill Sans MT" panose="020B0502020104020203" pitchFamily="34" charset="0"/>
              </a:rPr>
              <a:t>More than 1,000 colleges and universities offer TRIO-SSS Programs in the United States.</a:t>
            </a:r>
          </a:p>
          <a:p>
            <a:pPr lvl="1">
              <a:buClrTx/>
              <a:buFont typeface="Arial" panose="020B0604020202020204" pitchFamily="34" charset="0"/>
              <a:buChar char="•"/>
            </a:pPr>
            <a:r>
              <a:rPr lang="en-US" sz="3200" dirty="0">
                <a:latin typeface="Gill Sans MT" panose="020B0502020104020203" pitchFamily="34" charset="0"/>
              </a:rPr>
              <a:t>TRIO-SSS funds are obtained through a 5-year grant competition. </a:t>
            </a:r>
          </a:p>
          <a:p>
            <a:pPr lvl="1">
              <a:buClrTx/>
              <a:buFont typeface="Arial" panose="020B0604020202020204" pitchFamily="34" charset="0"/>
              <a:buChar char="•"/>
            </a:pPr>
            <a:r>
              <a:rPr lang="en-US" sz="3200" dirty="0">
                <a:latin typeface="Gill Sans MT" panose="020B0502020104020203" pitchFamily="34" charset="0"/>
              </a:rPr>
              <a:t>Neumann University’s TRIO-SSS Program was awarded a 2025 grant!</a:t>
            </a:r>
          </a:p>
          <a:p>
            <a:pPr lvl="1">
              <a:buClrTx/>
              <a:buFont typeface="Arial" panose="020B0604020202020204" pitchFamily="34" charset="0"/>
              <a:buChar char="•"/>
            </a:pPr>
            <a:r>
              <a:rPr lang="en-US" sz="3200" dirty="0">
                <a:latin typeface="Gill Sans MT" panose="020B0502020104020203" pitchFamily="34" charset="0"/>
              </a:rPr>
              <a:t>NU TRIO-SSS is one of fewer than 24 available in Pennsylvania!</a:t>
            </a:r>
          </a:p>
        </p:txBody>
      </p:sp>
      <p:sp>
        <p:nvSpPr>
          <p:cNvPr id="8" name="Title 7"/>
          <p:cNvSpPr>
            <a:spLocks noGrp="1"/>
          </p:cNvSpPr>
          <p:nvPr>
            <p:ph type="title"/>
          </p:nvPr>
        </p:nvSpPr>
        <p:spPr/>
        <p:txBody>
          <a:bodyPr/>
          <a:lstStyle/>
          <a:p>
            <a:r>
              <a:rPr lang="en-US" dirty="0"/>
              <a:t>Neumann TRIO </a:t>
            </a:r>
            <a:br>
              <a:rPr lang="en-US" dirty="0"/>
            </a:br>
            <a:r>
              <a:rPr lang="en-US" dirty="0"/>
              <a:t>Student Support Services Program</a:t>
            </a:r>
          </a:p>
        </p:txBody>
      </p:sp>
      <p:sp>
        <p:nvSpPr>
          <p:cNvPr id="4" name="Date Placeholder 3"/>
          <p:cNvSpPr>
            <a:spLocks noGrp="1"/>
          </p:cNvSpPr>
          <p:nvPr>
            <p:ph type="dt" sz="half" idx="2"/>
          </p:nvPr>
        </p:nvSpPr>
        <p:spPr/>
        <p:txBody>
          <a:bodyPr/>
          <a:lstStyle/>
          <a:p>
            <a:fld id="{7970D314-BE21-2042-AFF5-BB0822F17824}" type="datetime1">
              <a:rPr lang="en-US" smtClean="0"/>
              <a:t>7/23/25</a:t>
            </a:fld>
            <a:endParaRPr lang="en-US" dirty="0"/>
          </a:p>
        </p:txBody>
      </p:sp>
      <p:sp>
        <p:nvSpPr>
          <p:cNvPr id="5" name="Footer Placeholder 4"/>
          <p:cNvSpPr>
            <a:spLocks noGrp="1"/>
          </p:cNvSpPr>
          <p:nvPr>
            <p:ph type="ftr" sz="quarter" idx="3"/>
          </p:nvPr>
        </p:nvSpPr>
        <p:spPr/>
        <p:txBody>
          <a:bodyPr/>
          <a:lstStyle/>
          <a:p>
            <a:r>
              <a:rPr lang="en-US"/>
              <a:t>©2020 Neumann University</a:t>
            </a:r>
            <a:endParaRPr lang="en-US" dirty="0"/>
          </a:p>
        </p:txBody>
      </p:sp>
      <p:sp>
        <p:nvSpPr>
          <p:cNvPr id="6" name="Slide Number Placeholder 5"/>
          <p:cNvSpPr>
            <a:spLocks noGrp="1"/>
          </p:cNvSpPr>
          <p:nvPr>
            <p:ph type="sldNum" sz="quarter" idx="4"/>
          </p:nvPr>
        </p:nvSpPr>
        <p:spPr/>
        <p:txBody>
          <a:bodyPr/>
          <a:lstStyle/>
          <a:p>
            <a:fld id="{EECD7C6D-03A1-2049-B110-4198F8EA7679}" type="slidenum">
              <a:rPr lang="en-US" smtClean="0"/>
              <a:pPr/>
              <a:t>2</a:t>
            </a:fld>
            <a:endParaRPr lang="en-US" dirty="0"/>
          </a:p>
        </p:txBody>
      </p:sp>
    </p:spTree>
    <p:extLst>
      <p:ext uri="{BB962C8B-B14F-4D97-AF65-F5344CB8AC3E}">
        <p14:creationId xmlns:p14="http://schemas.microsoft.com/office/powerpoint/2010/main" val="771747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FDDEC-F2CA-0EB4-E69A-AC26CEE7764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3A0E22F-9AF1-3024-F0A3-D34CA20A2FCD}"/>
              </a:ext>
            </a:extLst>
          </p:cNvPr>
          <p:cNvSpPr>
            <a:spLocks noGrp="1"/>
          </p:cNvSpPr>
          <p:nvPr>
            <p:ph type="title"/>
          </p:nvPr>
        </p:nvSpPr>
        <p:spPr>
          <a:xfrm>
            <a:off x="0" y="27405"/>
            <a:ext cx="8915400" cy="1301407"/>
          </a:xfrm>
          <a:solidFill>
            <a:srgbClr val="124370"/>
          </a:solidFill>
        </p:spPr>
        <p:txBody>
          <a:bodyPr>
            <a:noAutofit/>
          </a:bodyPr>
          <a:lstStyle/>
          <a:p>
            <a:pPr marL="914400">
              <a:lnSpc>
                <a:spcPct val="100000"/>
              </a:lnSpc>
            </a:pPr>
            <a:r>
              <a:rPr lang="en-US" sz="4000" dirty="0"/>
              <a:t>Neumann TRIO</a:t>
            </a:r>
            <a:br>
              <a:rPr lang="en-US" sz="4000" dirty="0"/>
            </a:br>
            <a:r>
              <a:rPr lang="en-US" sz="4000" dirty="0"/>
              <a:t>Student Support Services</a:t>
            </a:r>
          </a:p>
        </p:txBody>
      </p:sp>
      <p:pic>
        <p:nvPicPr>
          <p:cNvPr id="10" name="Picture Placeholder 9">
            <a:extLst>
              <a:ext uri="{FF2B5EF4-FFF2-40B4-BE49-F238E27FC236}">
                <a16:creationId xmlns:a16="http://schemas.microsoft.com/office/drawing/2014/main" id="{E4D85B05-78C5-4DA2-C632-3CD0520C4AF0}"/>
              </a:ext>
            </a:extLst>
          </p:cNvPr>
          <p:cNvPicPr>
            <a:picLocks noGrp="1" noChangeAspect="1"/>
          </p:cNvPicPr>
          <p:nvPr>
            <p:ph type="pic" idx="1"/>
          </p:nvPr>
        </p:nvPicPr>
        <p:blipFill>
          <a:blip r:embed="rId2"/>
          <a:srcRect t="3147" b="3147"/>
          <a:stretch/>
        </p:blipFill>
        <p:spPr>
          <a:xfrm>
            <a:off x="433705" y="1630545"/>
            <a:ext cx="3021011" cy="4127317"/>
          </a:xfrm>
          <a:prstGeom prst="roundRect">
            <a:avLst>
              <a:gd name="adj" fmla="val 3964"/>
            </a:avLst>
          </a:prstGeom>
          <a:solidFill>
            <a:srgbClr val="FFFFFF">
              <a:shade val="85000"/>
            </a:srgbClr>
          </a:solidFill>
          <a:ln w="76200" cmpd="sng">
            <a:solidFill>
              <a:schemeClr val="accent1"/>
            </a:solidFill>
          </a:ln>
          <a:effectLst/>
        </p:spPr>
      </p:pic>
      <p:sp>
        <p:nvSpPr>
          <p:cNvPr id="4" name="Date Placeholder 3">
            <a:extLst>
              <a:ext uri="{FF2B5EF4-FFF2-40B4-BE49-F238E27FC236}">
                <a16:creationId xmlns:a16="http://schemas.microsoft.com/office/drawing/2014/main" id="{348C25DA-5D67-42BE-08E2-4B1B7FA4F99B}"/>
              </a:ext>
            </a:extLst>
          </p:cNvPr>
          <p:cNvSpPr>
            <a:spLocks noGrp="1"/>
          </p:cNvSpPr>
          <p:nvPr>
            <p:ph type="dt" sz="half" idx="10"/>
          </p:nvPr>
        </p:nvSpPr>
        <p:spPr/>
        <p:txBody>
          <a:bodyPr/>
          <a:lstStyle/>
          <a:p>
            <a:fld id="{8610E2EA-33CF-0D48-8A24-095EE8B4897B}" type="datetime1">
              <a:rPr lang="en-US" smtClean="0"/>
              <a:t>7/28/25</a:t>
            </a:fld>
            <a:endParaRPr lang="en-US" dirty="0"/>
          </a:p>
        </p:txBody>
      </p:sp>
      <p:sp>
        <p:nvSpPr>
          <p:cNvPr id="5" name="Footer Placeholder 4">
            <a:extLst>
              <a:ext uri="{FF2B5EF4-FFF2-40B4-BE49-F238E27FC236}">
                <a16:creationId xmlns:a16="http://schemas.microsoft.com/office/drawing/2014/main" id="{D96DEB34-39B8-20A4-4E1C-F254B75BC7AD}"/>
              </a:ext>
            </a:extLst>
          </p:cNvPr>
          <p:cNvSpPr>
            <a:spLocks noGrp="1"/>
          </p:cNvSpPr>
          <p:nvPr>
            <p:ph type="ftr" sz="quarter" idx="3"/>
          </p:nvPr>
        </p:nvSpPr>
        <p:spPr/>
        <p:txBody>
          <a:bodyPr/>
          <a:lstStyle/>
          <a:p>
            <a:r>
              <a:rPr lang="en-US" dirty="0"/>
              <a:t>©2020 Neumann University</a:t>
            </a:r>
          </a:p>
        </p:txBody>
      </p:sp>
      <p:sp>
        <p:nvSpPr>
          <p:cNvPr id="6" name="Slide Number Placeholder 5">
            <a:extLst>
              <a:ext uri="{FF2B5EF4-FFF2-40B4-BE49-F238E27FC236}">
                <a16:creationId xmlns:a16="http://schemas.microsoft.com/office/drawing/2014/main" id="{3E49ED0A-8727-283D-C985-F58727019129}"/>
              </a:ext>
            </a:extLst>
          </p:cNvPr>
          <p:cNvSpPr>
            <a:spLocks noGrp="1"/>
          </p:cNvSpPr>
          <p:nvPr>
            <p:ph type="sldNum" sz="quarter" idx="4"/>
          </p:nvPr>
        </p:nvSpPr>
        <p:spPr/>
        <p:txBody>
          <a:bodyPr/>
          <a:lstStyle/>
          <a:p>
            <a:fld id="{EECD7C6D-03A1-2049-B110-4198F8EA7679}" type="slidenum">
              <a:rPr lang="en-US" smtClean="0"/>
              <a:pPr/>
              <a:t>3</a:t>
            </a:fld>
            <a:endParaRPr lang="en-US" dirty="0"/>
          </a:p>
        </p:txBody>
      </p:sp>
      <p:pic>
        <p:nvPicPr>
          <p:cNvPr id="3" name="Picture 2" descr="A blue rectangle with a white border&#10;&#10;Description automatically generated">
            <a:extLst>
              <a:ext uri="{FF2B5EF4-FFF2-40B4-BE49-F238E27FC236}">
                <a16:creationId xmlns:a16="http://schemas.microsoft.com/office/drawing/2014/main" id="{099167E2-0130-9F00-E8F0-2F112B142388}"/>
              </a:ext>
            </a:extLst>
          </p:cNvPr>
          <p:cNvPicPr>
            <a:picLocks noChangeAspect="1"/>
          </p:cNvPicPr>
          <p:nvPr/>
        </p:nvPicPr>
        <p:blipFill>
          <a:blip r:embed="rId3"/>
          <a:stretch>
            <a:fillRect/>
          </a:stretch>
        </p:blipFill>
        <p:spPr>
          <a:xfrm>
            <a:off x="3596846" y="1428894"/>
            <a:ext cx="5547154" cy="4629005"/>
          </a:xfrm>
          <a:prstGeom prst="rect">
            <a:avLst/>
          </a:prstGeom>
        </p:spPr>
      </p:pic>
      <p:pic>
        <p:nvPicPr>
          <p:cNvPr id="8" name="Picture 7">
            <a:extLst>
              <a:ext uri="{FF2B5EF4-FFF2-40B4-BE49-F238E27FC236}">
                <a16:creationId xmlns:a16="http://schemas.microsoft.com/office/drawing/2014/main" id="{52F6BED3-FC82-C154-B349-C13207DA3CF0}"/>
              </a:ext>
            </a:extLst>
          </p:cNvPr>
          <p:cNvPicPr>
            <a:picLocks noChangeAspect="1"/>
          </p:cNvPicPr>
          <p:nvPr/>
        </p:nvPicPr>
        <p:blipFill>
          <a:blip r:embed="rId4"/>
          <a:stretch>
            <a:fillRect/>
          </a:stretch>
        </p:blipFill>
        <p:spPr>
          <a:xfrm>
            <a:off x="7783195" y="5422899"/>
            <a:ext cx="927100" cy="1270000"/>
          </a:xfrm>
          <a:prstGeom prst="rect">
            <a:avLst/>
          </a:prstGeom>
        </p:spPr>
      </p:pic>
      <p:sp>
        <p:nvSpPr>
          <p:cNvPr id="9" name="Text Placeholder 8">
            <a:extLst>
              <a:ext uri="{FF2B5EF4-FFF2-40B4-BE49-F238E27FC236}">
                <a16:creationId xmlns:a16="http://schemas.microsoft.com/office/drawing/2014/main" id="{5DE095DA-04EF-F988-5780-7B2407EF7CC2}"/>
              </a:ext>
            </a:extLst>
          </p:cNvPr>
          <p:cNvSpPr>
            <a:spLocks noGrp="1"/>
          </p:cNvSpPr>
          <p:nvPr>
            <p:ph type="body" sz="half" idx="2"/>
          </p:nvPr>
        </p:nvSpPr>
        <p:spPr>
          <a:xfrm>
            <a:off x="3596847" y="1482565"/>
            <a:ext cx="5547154" cy="4127317"/>
          </a:xfrm>
          <a:ln>
            <a:noFill/>
          </a:ln>
        </p:spPr>
        <p:txBody>
          <a:bodyPr>
            <a:noAutofit/>
          </a:bodyPr>
          <a:lstStyle/>
          <a:p>
            <a:pPr marL="457200" lvl="1" indent="0">
              <a:spcBef>
                <a:spcPts val="600"/>
              </a:spcBef>
              <a:buNone/>
            </a:pPr>
            <a:r>
              <a:rPr lang="en-US" sz="2500" dirty="0">
                <a:solidFill>
                  <a:srgbClr val="ECB700"/>
                </a:solidFill>
              </a:rPr>
              <a:t>Neumann University’s TRIO-Student Support Services (SSS) Program helps students progress each semester and develop academically and personally to graduate and achieve success. The TRIO Program’s </a:t>
            </a:r>
            <a:r>
              <a:rPr lang="en-US" sz="2500" b="1" i="1" dirty="0">
                <a:solidFill>
                  <a:srgbClr val="ECB700"/>
                </a:solidFill>
              </a:rPr>
              <a:t>GOAL</a:t>
            </a:r>
            <a:r>
              <a:rPr lang="en-US" sz="2500" dirty="0">
                <a:solidFill>
                  <a:srgbClr val="ECB700"/>
                </a:solidFill>
              </a:rPr>
              <a:t> is to see our students remain in college, increase their GPA, and graduate with the least amount of debt possible.</a:t>
            </a:r>
          </a:p>
        </p:txBody>
      </p:sp>
    </p:spTree>
    <p:extLst>
      <p:ext uri="{BB962C8B-B14F-4D97-AF65-F5344CB8AC3E}">
        <p14:creationId xmlns:p14="http://schemas.microsoft.com/office/powerpoint/2010/main" val="3216029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09E52-9346-461D-A188-7FA367B2AFFA}"/>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EE7789C-5F74-7539-01D1-C5CAA7BC4F58}"/>
              </a:ext>
            </a:extLst>
          </p:cNvPr>
          <p:cNvSpPr>
            <a:spLocks noGrp="1"/>
          </p:cNvSpPr>
          <p:nvPr>
            <p:ph idx="1"/>
          </p:nvPr>
        </p:nvSpPr>
        <p:spPr>
          <a:xfrm>
            <a:off x="0" y="1369664"/>
            <a:ext cx="7943850" cy="4525963"/>
          </a:xfrm>
        </p:spPr>
        <p:txBody>
          <a:bodyPr>
            <a:noAutofit/>
          </a:bodyPr>
          <a:lstStyle/>
          <a:p>
            <a:pPr marL="457200" lvl="1" indent="0">
              <a:spcBef>
                <a:spcPts val="600"/>
              </a:spcBef>
              <a:buNone/>
            </a:pPr>
            <a:r>
              <a:rPr lang="en-US" sz="2200" b="0" i="0" dirty="0">
                <a:solidFill>
                  <a:srgbClr val="124370"/>
                </a:solidFill>
                <a:effectLst/>
              </a:rPr>
              <a:t>The </a:t>
            </a:r>
            <a:r>
              <a:rPr lang="en-US" sz="2200" b="1" i="1" dirty="0">
                <a:solidFill>
                  <a:srgbClr val="124370"/>
                </a:solidFill>
                <a:effectLst/>
              </a:rPr>
              <a:t>MISSION</a:t>
            </a:r>
            <a:r>
              <a:rPr lang="en-US" sz="2200" b="0" i="0" dirty="0">
                <a:solidFill>
                  <a:srgbClr val="124370"/>
                </a:solidFill>
                <a:effectLst/>
              </a:rPr>
              <a:t> of Neumann TRIO-SSS is very much in line with that of Neumann University and the RISES values. The program seeks to elevate and support SSS-eligible students who have been granted acceptance to Neumann University on their own merit and engaged in TRIO programming to enhance what they can achieve through their effort and education. Our belief is that learning empowers them with tools, possibilities, and economic mobility that our TRIO students may not have previously imagined possible. Once their goals have been reached, the TRIO program aims to elicit the support of our successful graduates to model for those who follow them in order that they might give back to others what they have learned.   </a:t>
            </a:r>
            <a:endParaRPr lang="en-US" sz="2200" dirty="0">
              <a:solidFill>
                <a:srgbClr val="124370"/>
              </a:solidFill>
            </a:endParaRPr>
          </a:p>
        </p:txBody>
      </p:sp>
      <p:sp>
        <p:nvSpPr>
          <p:cNvPr id="8" name="Title 7">
            <a:extLst>
              <a:ext uri="{FF2B5EF4-FFF2-40B4-BE49-F238E27FC236}">
                <a16:creationId xmlns:a16="http://schemas.microsoft.com/office/drawing/2014/main" id="{310172E1-7B4B-266A-6F56-1117F7F60247}"/>
              </a:ext>
            </a:extLst>
          </p:cNvPr>
          <p:cNvSpPr>
            <a:spLocks noGrp="1"/>
          </p:cNvSpPr>
          <p:nvPr>
            <p:ph type="title"/>
          </p:nvPr>
        </p:nvSpPr>
        <p:spPr/>
        <p:txBody>
          <a:bodyPr/>
          <a:lstStyle/>
          <a:p>
            <a:r>
              <a:rPr lang="en-US" dirty="0"/>
              <a:t>Neumann TRIO </a:t>
            </a:r>
            <a:br>
              <a:rPr lang="en-US" dirty="0"/>
            </a:br>
            <a:r>
              <a:rPr lang="en-US" dirty="0"/>
              <a:t>Student Support Services Program</a:t>
            </a:r>
          </a:p>
        </p:txBody>
      </p:sp>
      <p:sp>
        <p:nvSpPr>
          <p:cNvPr id="4" name="Date Placeholder 3">
            <a:extLst>
              <a:ext uri="{FF2B5EF4-FFF2-40B4-BE49-F238E27FC236}">
                <a16:creationId xmlns:a16="http://schemas.microsoft.com/office/drawing/2014/main" id="{07942E8B-FA0B-F9E3-036C-8E74722C55FD}"/>
              </a:ext>
            </a:extLst>
          </p:cNvPr>
          <p:cNvSpPr>
            <a:spLocks noGrp="1"/>
          </p:cNvSpPr>
          <p:nvPr>
            <p:ph type="dt" sz="half" idx="2"/>
          </p:nvPr>
        </p:nvSpPr>
        <p:spPr/>
        <p:txBody>
          <a:bodyPr/>
          <a:lstStyle/>
          <a:p>
            <a:fld id="{7970D314-BE21-2042-AFF5-BB0822F17824}" type="datetime1">
              <a:rPr lang="en-US" smtClean="0"/>
              <a:t>7/28/25</a:t>
            </a:fld>
            <a:endParaRPr lang="en-US" dirty="0"/>
          </a:p>
        </p:txBody>
      </p:sp>
      <p:sp>
        <p:nvSpPr>
          <p:cNvPr id="5" name="Footer Placeholder 4">
            <a:extLst>
              <a:ext uri="{FF2B5EF4-FFF2-40B4-BE49-F238E27FC236}">
                <a16:creationId xmlns:a16="http://schemas.microsoft.com/office/drawing/2014/main" id="{30430F8A-54FF-3163-B5B3-99185098D4C3}"/>
              </a:ext>
            </a:extLst>
          </p:cNvPr>
          <p:cNvSpPr>
            <a:spLocks noGrp="1"/>
          </p:cNvSpPr>
          <p:nvPr>
            <p:ph type="ftr" sz="quarter" idx="3"/>
          </p:nvPr>
        </p:nvSpPr>
        <p:spPr/>
        <p:txBody>
          <a:bodyPr/>
          <a:lstStyle/>
          <a:p>
            <a:r>
              <a:rPr lang="en-US"/>
              <a:t>©2020 Neumann University</a:t>
            </a:r>
            <a:endParaRPr lang="en-US" dirty="0"/>
          </a:p>
        </p:txBody>
      </p:sp>
      <p:sp>
        <p:nvSpPr>
          <p:cNvPr id="6" name="Slide Number Placeholder 5">
            <a:extLst>
              <a:ext uri="{FF2B5EF4-FFF2-40B4-BE49-F238E27FC236}">
                <a16:creationId xmlns:a16="http://schemas.microsoft.com/office/drawing/2014/main" id="{BB64F67C-8A74-4C90-9289-951753307212}"/>
              </a:ext>
            </a:extLst>
          </p:cNvPr>
          <p:cNvSpPr>
            <a:spLocks noGrp="1"/>
          </p:cNvSpPr>
          <p:nvPr>
            <p:ph type="sldNum" sz="quarter" idx="4"/>
          </p:nvPr>
        </p:nvSpPr>
        <p:spPr/>
        <p:txBody>
          <a:bodyPr/>
          <a:lstStyle/>
          <a:p>
            <a:fld id="{EECD7C6D-03A1-2049-B110-4198F8EA7679}" type="slidenum">
              <a:rPr lang="en-US" smtClean="0"/>
              <a:pPr/>
              <a:t>4</a:t>
            </a:fld>
            <a:endParaRPr lang="en-US" dirty="0"/>
          </a:p>
        </p:txBody>
      </p:sp>
    </p:spTree>
    <p:extLst>
      <p:ext uri="{BB962C8B-B14F-4D97-AF65-F5344CB8AC3E}">
        <p14:creationId xmlns:p14="http://schemas.microsoft.com/office/powerpoint/2010/main" val="3413712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dirty="0"/>
              <a:t>Neumann TRIO </a:t>
            </a:r>
            <a:br>
              <a:rPr lang="en-US" dirty="0"/>
            </a:br>
            <a:r>
              <a:rPr lang="en-US" dirty="0"/>
              <a:t>Student Support Services Program</a:t>
            </a:r>
          </a:p>
        </p:txBody>
      </p:sp>
      <p:sp>
        <p:nvSpPr>
          <p:cNvPr id="7" name="Content Placeholder 6"/>
          <p:cNvSpPr>
            <a:spLocks noGrp="1"/>
          </p:cNvSpPr>
          <p:nvPr>
            <p:ph sz="half" idx="1"/>
          </p:nvPr>
        </p:nvSpPr>
        <p:spPr>
          <a:xfrm>
            <a:off x="200025" y="1600200"/>
            <a:ext cx="4295775" cy="4525963"/>
          </a:xfrm>
        </p:spPr>
        <p:txBody>
          <a:bodyPr>
            <a:normAutofit fontScale="40000" lnSpcReduction="20000"/>
          </a:bodyPr>
          <a:lstStyle/>
          <a:p>
            <a:pPr marL="0" indent="0">
              <a:lnSpc>
                <a:spcPct val="120000"/>
              </a:lnSpc>
              <a:buNone/>
            </a:pPr>
            <a:r>
              <a:rPr lang="en-US" sz="6300" i="0" dirty="0">
                <a:solidFill>
                  <a:srgbClr val="124370"/>
                </a:solidFill>
                <a:effectLst/>
              </a:rPr>
              <a:t>Commitment to NU TRIO Students</a:t>
            </a:r>
          </a:p>
          <a:p>
            <a:pPr>
              <a:lnSpc>
                <a:spcPct val="120000"/>
              </a:lnSpc>
              <a:buFont typeface="Arial" panose="020B0604020202020204" pitchFamily="34" charset="0"/>
              <a:buChar char="•"/>
            </a:pPr>
            <a:r>
              <a:rPr lang="en-US" sz="4200" b="0" i="0" dirty="0">
                <a:solidFill>
                  <a:srgbClr val="124370"/>
                </a:solidFill>
                <a:effectLst/>
              </a:rPr>
              <a:t>One on One Counseling</a:t>
            </a:r>
            <a:endParaRPr lang="en-US" sz="4200" dirty="0">
              <a:solidFill>
                <a:srgbClr val="124370"/>
              </a:solidFill>
            </a:endParaRPr>
          </a:p>
          <a:p>
            <a:pPr>
              <a:lnSpc>
                <a:spcPct val="120000"/>
              </a:lnSpc>
              <a:buFont typeface="Arial" panose="020B0604020202020204" pitchFamily="34" charset="0"/>
              <a:buChar char="•"/>
            </a:pPr>
            <a:r>
              <a:rPr lang="en-US" sz="4200" b="0" i="0" dirty="0">
                <a:solidFill>
                  <a:srgbClr val="124370"/>
                </a:solidFill>
                <a:effectLst/>
              </a:rPr>
              <a:t>Academic Support</a:t>
            </a:r>
            <a:endParaRPr lang="en-US" sz="4200" dirty="0">
              <a:solidFill>
                <a:srgbClr val="124370"/>
              </a:solidFill>
            </a:endParaRPr>
          </a:p>
          <a:p>
            <a:pPr>
              <a:lnSpc>
                <a:spcPct val="120000"/>
              </a:lnSpc>
              <a:buFont typeface="Arial" panose="020B0604020202020204" pitchFamily="34" charset="0"/>
              <a:buChar char="•"/>
            </a:pPr>
            <a:r>
              <a:rPr lang="en-US" sz="4200" b="0" i="0" dirty="0">
                <a:solidFill>
                  <a:srgbClr val="124370"/>
                </a:solidFill>
                <a:effectLst/>
              </a:rPr>
              <a:t>Individualized Tutoring</a:t>
            </a:r>
            <a:endParaRPr lang="en-US" sz="4200" dirty="0">
              <a:solidFill>
                <a:srgbClr val="124370"/>
              </a:solidFill>
            </a:endParaRPr>
          </a:p>
          <a:p>
            <a:pPr>
              <a:lnSpc>
                <a:spcPct val="120000"/>
              </a:lnSpc>
              <a:buFont typeface="Arial" panose="020B0604020202020204" pitchFamily="34" charset="0"/>
              <a:buChar char="•"/>
            </a:pPr>
            <a:r>
              <a:rPr lang="en-US" sz="4200" b="0" i="0" dirty="0">
                <a:solidFill>
                  <a:srgbClr val="124370"/>
                </a:solidFill>
                <a:effectLst/>
              </a:rPr>
              <a:t>Unique Programming</a:t>
            </a:r>
            <a:endParaRPr lang="en-US" sz="4200" dirty="0">
              <a:solidFill>
                <a:srgbClr val="124370"/>
              </a:solidFill>
            </a:endParaRPr>
          </a:p>
          <a:p>
            <a:pPr>
              <a:lnSpc>
                <a:spcPct val="120000"/>
              </a:lnSpc>
              <a:buFont typeface="Arial" panose="020B0604020202020204" pitchFamily="34" charset="0"/>
              <a:buChar char="•"/>
            </a:pPr>
            <a:r>
              <a:rPr lang="en-US" sz="4200" b="0" i="0" dirty="0">
                <a:solidFill>
                  <a:srgbClr val="124370"/>
                </a:solidFill>
                <a:effectLst/>
              </a:rPr>
              <a:t>Early Class Registration</a:t>
            </a:r>
            <a:endParaRPr lang="en-US" sz="4200" dirty="0">
              <a:solidFill>
                <a:srgbClr val="124370"/>
              </a:solidFill>
            </a:endParaRPr>
          </a:p>
          <a:p>
            <a:pPr>
              <a:lnSpc>
                <a:spcPct val="120000"/>
              </a:lnSpc>
              <a:buFont typeface="Arial" panose="020B0604020202020204" pitchFamily="34" charset="0"/>
              <a:buChar char="•"/>
            </a:pPr>
            <a:r>
              <a:rPr lang="en-US" sz="4200" b="0" i="0" dirty="0">
                <a:solidFill>
                  <a:srgbClr val="124370"/>
                </a:solidFill>
                <a:effectLst/>
              </a:rPr>
              <a:t>Course Selection Assistance</a:t>
            </a:r>
            <a:endParaRPr lang="en-US" sz="4200" dirty="0">
              <a:solidFill>
                <a:srgbClr val="124370"/>
              </a:solidFill>
            </a:endParaRPr>
          </a:p>
          <a:p>
            <a:pPr>
              <a:lnSpc>
                <a:spcPct val="120000"/>
              </a:lnSpc>
              <a:buFont typeface="Arial" panose="020B0604020202020204" pitchFamily="34" charset="0"/>
              <a:buChar char="•"/>
            </a:pPr>
            <a:r>
              <a:rPr lang="en-US" sz="4200" b="0" i="0" dirty="0">
                <a:solidFill>
                  <a:srgbClr val="124370"/>
                </a:solidFill>
                <a:effectLst/>
              </a:rPr>
              <a:t>Financial Aid and Literacy Counseling</a:t>
            </a:r>
            <a:endParaRPr lang="en-US" sz="4200" dirty="0">
              <a:solidFill>
                <a:srgbClr val="124370"/>
              </a:solidFill>
            </a:endParaRPr>
          </a:p>
          <a:p>
            <a:pPr>
              <a:lnSpc>
                <a:spcPct val="120000"/>
              </a:lnSpc>
              <a:buFont typeface="Arial" panose="020B0604020202020204" pitchFamily="34" charset="0"/>
              <a:buChar char="•"/>
            </a:pPr>
            <a:r>
              <a:rPr lang="en-US" sz="4200" b="0" i="0" dirty="0">
                <a:solidFill>
                  <a:srgbClr val="124370"/>
                </a:solidFill>
                <a:effectLst/>
              </a:rPr>
              <a:t>Help with Graduate School and Career Planning</a:t>
            </a:r>
            <a:endParaRPr lang="en-US" sz="4200" dirty="0">
              <a:solidFill>
                <a:srgbClr val="124370"/>
              </a:solidFill>
            </a:endParaRPr>
          </a:p>
          <a:p>
            <a:pPr>
              <a:lnSpc>
                <a:spcPct val="120000"/>
              </a:lnSpc>
              <a:buFont typeface="Arial" panose="020B0604020202020204" pitchFamily="34" charset="0"/>
              <a:buChar char="•"/>
            </a:pPr>
            <a:r>
              <a:rPr lang="en-US" sz="4200" b="0" i="0" dirty="0">
                <a:solidFill>
                  <a:srgbClr val="124370"/>
                </a:solidFill>
                <a:effectLst/>
              </a:rPr>
              <a:t>Membership in a Legacy of TRIO Alumni</a:t>
            </a:r>
            <a:endParaRPr lang="en-US" sz="4200" dirty="0">
              <a:solidFill>
                <a:srgbClr val="124370"/>
              </a:solidFill>
            </a:endParaRPr>
          </a:p>
        </p:txBody>
      </p:sp>
      <p:sp>
        <p:nvSpPr>
          <p:cNvPr id="3" name="Date Placeholder 2"/>
          <p:cNvSpPr>
            <a:spLocks noGrp="1"/>
          </p:cNvSpPr>
          <p:nvPr>
            <p:ph type="dt" sz="half" idx="10"/>
          </p:nvPr>
        </p:nvSpPr>
        <p:spPr/>
        <p:txBody>
          <a:bodyPr/>
          <a:lstStyle/>
          <a:p>
            <a:fld id="{C99A078A-A713-084F-AF5C-537EBBA55CE7}" type="datetime1">
              <a:rPr lang="en-US" smtClean="0"/>
              <a:t>7/28/25</a:t>
            </a:fld>
            <a:endParaRPr lang="en-US" dirty="0"/>
          </a:p>
        </p:txBody>
      </p:sp>
      <p:sp>
        <p:nvSpPr>
          <p:cNvPr id="4" name="Footer Placeholder 3"/>
          <p:cNvSpPr>
            <a:spLocks noGrp="1"/>
          </p:cNvSpPr>
          <p:nvPr>
            <p:ph type="ftr" sz="quarter" idx="3"/>
          </p:nvPr>
        </p:nvSpPr>
        <p:spPr/>
        <p:txBody>
          <a:bodyPr/>
          <a:lstStyle/>
          <a:p>
            <a:r>
              <a:rPr lang="en-US"/>
              <a:t>©2020 Neumann University</a:t>
            </a:r>
            <a:endParaRPr lang="en-US" dirty="0"/>
          </a:p>
        </p:txBody>
      </p:sp>
      <p:sp>
        <p:nvSpPr>
          <p:cNvPr id="5" name="Slide Number Placeholder 4"/>
          <p:cNvSpPr>
            <a:spLocks noGrp="1"/>
          </p:cNvSpPr>
          <p:nvPr>
            <p:ph type="sldNum" sz="quarter" idx="4"/>
          </p:nvPr>
        </p:nvSpPr>
        <p:spPr/>
        <p:txBody>
          <a:bodyPr/>
          <a:lstStyle/>
          <a:p>
            <a:fld id="{EECD7C6D-03A1-2049-B110-4198F8EA7679}" type="slidenum">
              <a:rPr lang="en-US" smtClean="0"/>
              <a:pPr/>
              <a:t>5</a:t>
            </a:fld>
            <a:endParaRPr lang="en-US" dirty="0"/>
          </a:p>
        </p:txBody>
      </p:sp>
      <p:pic>
        <p:nvPicPr>
          <p:cNvPr id="2" name="Picture Placeholder 9">
            <a:extLst>
              <a:ext uri="{FF2B5EF4-FFF2-40B4-BE49-F238E27FC236}">
                <a16:creationId xmlns:a16="http://schemas.microsoft.com/office/drawing/2014/main" id="{39DD0261-0591-11BF-6048-5D992412389F}"/>
              </a:ext>
            </a:extLst>
          </p:cNvPr>
          <p:cNvPicPr>
            <a:picLocks noChangeAspect="1"/>
          </p:cNvPicPr>
          <p:nvPr/>
        </p:nvPicPr>
        <p:blipFill>
          <a:blip r:embed="rId2"/>
          <a:srcRect l="-924" t="-913" r="17766" b="913"/>
          <a:stretch/>
        </p:blipFill>
        <p:spPr>
          <a:xfrm>
            <a:off x="4572000" y="1600200"/>
            <a:ext cx="4038600" cy="3315044"/>
          </a:xfrm>
          <a:prstGeom prst="roundRect">
            <a:avLst>
              <a:gd name="adj" fmla="val 3964"/>
            </a:avLst>
          </a:prstGeom>
          <a:solidFill>
            <a:srgbClr val="FFFFFF">
              <a:shade val="85000"/>
            </a:srgbClr>
          </a:solidFill>
          <a:ln w="76200" cmpd="sng">
            <a:solidFill>
              <a:schemeClr val="accent1"/>
            </a:solidFill>
          </a:ln>
          <a:effectLst/>
        </p:spPr>
      </p:pic>
    </p:spTree>
    <p:extLst>
      <p:ext uri="{BB962C8B-B14F-4D97-AF65-F5344CB8AC3E}">
        <p14:creationId xmlns:p14="http://schemas.microsoft.com/office/powerpoint/2010/main" val="3796408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3653C-88F8-0C14-4D63-3F4EC15E7AE6}"/>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2E58F3D-2B0B-92B1-F0F6-E59593A6E48F}"/>
              </a:ext>
            </a:extLst>
          </p:cNvPr>
          <p:cNvSpPr>
            <a:spLocks noGrp="1"/>
          </p:cNvSpPr>
          <p:nvPr>
            <p:ph idx="1"/>
          </p:nvPr>
        </p:nvSpPr>
        <p:spPr>
          <a:xfrm>
            <a:off x="214314" y="1535730"/>
            <a:ext cx="7910355" cy="4525963"/>
          </a:xfrm>
        </p:spPr>
        <p:txBody>
          <a:bodyPr>
            <a:normAutofit fontScale="85000" lnSpcReduction="20000"/>
          </a:bodyPr>
          <a:lstStyle/>
          <a:p>
            <a:pPr marL="457200" lvl="1" indent="0">
              <a:buClrTx/>
              <a:buNone/>
            </a:pPr>
            <a:r>
              <a:rPr lang="en-US" sz="3200" b="1" i="1" dirty="0"/>
              <a:t>Who is Eligible to Apply?</a:t>
            </a:r>
          </a:p>
          <a:p>
            <a:pPr lvl="1">
              <a:lnSpc>
                <a:spcPct val="120000"/>
              </a:lnSpc>
              <a:buClr>
                <a:srgbClr val="ECB700"/>
              </a:buClr>
              <a:buFont typeface="Arial" panose="020B0604020202020204" pitchFamily="34" charset="0"/>
              <a:buChar char="•"/>
            </a:pPr>
            <a:r>
              <a:rPr lang="en-US" sz="2400" i="0" dirty="0">
                <a:solidFill>
                  <a:srgbClr val="124370"/>
                </a:solidFill>
              </a:rPr>
              <a:t>US citizens or permanent residents eligible for federal loans or grants, </a:t>
            </a:r>
          </a:p>
          <a:p>
            <a:pPr lvl="1">
              <a:lnSpc>
                <a:spcPct val="120000"/>
              </a:lnSpc>
              <a:buClr>
                <a:srgbClr val="ECB700"/>
              </a:buClr>
              <a:buFont typeface="Arial" panose="020B0604020202020204" pitchFamily="34" charset="0"/>
              <a:buChar char="•"/>
            </a:pPr>
            <a:r>
              <a:rPr lang="en-US" sz="2400" i="0" dirty="0">
                <a:solidFill>
                  <a:srgbClr val="124370"/>
                </a:solidFill>
              </a:rPr>
              <a:t>students pursuing their first bachelor's degree, and</a:t>
            </a:r>
          </a:p>
          <a:p>
            <a:pPr lvl="1">
              <a:lnSpc>
                <a:spcPct val="120000"/>
              </a:lnSpc>
              <a:buClr>
                <a:srgbClr val="ECB700"/>
              </a:buClr>
              <a:buFont typeface="Arial" panose="020B0604020202020204" pitchFamily="34" charset="0"/>
              <a:buChar char="•"/>
            </a:pPr>
            <a:r>
              <a:rPr lang="en-US" sz="2400" i="0" dirty="0">
                <a:solidFill>
                  <a:srgbClr val="124370"/>
                </a:solidFill>
              </a:rPr>
              <a:t>freshman or sophomore students who are academically in need of services</a:t>
            </a:r>
            <a:r>
              <a:rPr lang="en-US" sz="2400" i="0" dirty="0">
                <a:solidFill>
                  <a:schemeClr val="tx1"/>
                </a:solidFill>
              </a:rPr>
              <a:t>.</a:t>
            </a:r>
          </a:p>
          <a:p>
            <a:pPr marL="457200" lvl="1" indent="0" eaLnBrk="1" hangingPunct="1">
              <a:buClr>
                <a:srgbClr val="ECB700"/>
              </a:buClr>
              <a:buNone/>
            </a:pPr>
            <a:r>
              <a:rPr lang="en-US" sz="2400" b="1" dirty="0">
                <a:solidFill>
                  <a:srgbClr val="124370"/>
                </a:solidFill>
              </a:rPr>
              <a:t>Students must also be </a:t>
            </a:r>
            <a:r>
              <a:rPr lang="en-US" sz="2400" b="1" i="1" u="sng" dirty="0">
                <a:solidFill>
                  <a:srgbClr val="124370"/>
                </a:solidFill>
              </a:rPr>
              <a:t>one or more </a:t>
            </a:r>
            <a:r>
              <a:rPr lang="en-US" sz="2400" b="1" dirty="0">
                <a:solidFill>
                  <a:srgbClr val="124370"/>
                </a:solidFill>
              </a:rPr>
              <a:t>of the following:</a:t>
            </a:r>
          </a:p>
          <a:p>
            <a:pPr lvl="1">
              <a:lnSpc>
                <a:spcPct val="120000"/>
              </a:lnSpc>
              <a:buClr>
                <a:srgbClr val="ECB700"/>
              </a:buClr>
              <a:buFont typeface="Arial" panose="020B0604020202020204" pitchFamily="34" charset="0"/>
              <a:buChar char="•"/>
            </a:pPr>
            <a:r>
              <a:rPr lang="en-US" sz="2400" i="0" dirty="0">
                <a:solidFill>
                  <a:srgbClr val="124370"/>
                </a:solidFill>
              </a:rPr>
              <a:t>income eligible as defined by the US Department of Health and Human Services Low-Income Guidelines;</a:t>
            </a:r>
          </a:p>
          <a:p>
            <a:pPr lvl="1">
              <a:lnSpc>
                <a:spcPct val="120000"/>
              </a:lnSpc>
              <a:buClr>
                <a:srgbClr val="ECB700"/>
              </a:buClr>
              <a:buFont typeface="Arial" panose="020B0604020202020204" pitchFamily="34" charset="0"/>
              <a:buChar char="•"/>
            </a:pPr>
            <a:r>
              <a:rPr lang="en-US" sz="2400" i="0" dirty="0">
                <a:solidFill>
                  <a:srgbClr val="124370"/>
                </a:solidFill>
              </a:rPr>
              <a:t>first-generation in the family to attend college/university with neither parent nor the parent/guardian with whom the student lived having graduated from a four-year college/university;</a:t>
            </a:r>
          </a:p>
          <a:p>
            <a:pPr lvl="1">
              <a:lnSpc>
                <a:spcPct val="120000"/>
              </a:lnSpc>
              <a:buClr>
                <a:srgbClr val="ECB700"/>
              </a:buClr>
              <a:buFont typeface="Arial" panose="020B0604020202020204" pitchFamily="34" charset="0"/>
              <a:buChar char="•"/>
            </a:pPr>
            <a:r>
              <a:rPr lang="en-US" sz="2400" i="0" dirty="0">
                <a:solidFill>
                  <a:srgbClr val="124370"/>
                </a:solidFill>
              </a:rPr>
              <a:t>approved for accommodations </a:t>
            </a:r>
            <a:r>
              <a:rPr lang="en-US" sz="2400" dirty="0">
                <a:solidFill>
                  <a:srgbClr val="124370"/>
                </a:solidFill>
              </a:rPr>
              <a:t>by </a:t>
            </a:r>
            <a:r>
              <a:rPr lang="en-US" sz="2400" i="0" dirty="0">
                <a:solidFill>
                  <a:srgbClr val="124370"/>
                </a:solidFill>
              </a:rPr>
              <a:t>Accessibility Services.</a:t>
            </a:r>
          </a:p>
          <a:p>
            <a:pPr lvl="2">
              <a:buFont typeface="Arial" panose="020B0604020202020204" pitchFamily="34" charset="0"/>
              <a:buChar char="•"/>
            </a:pPr>
            <a:endParaRPr lang="en-US" sz="3000" dirty="0">
              <a:solidFill>
                <a:srgbClr val="124370"/>
              </a:solidFill>
            </a:endParaRPr>
          </a:p>
        </p:txBody>
      </p:sp>
      <p:sp>
        <p:nvSpPr>
          <p:cNvPr id="8" name="Title 7">
            <a:extLst>
              <a:ext uri="{FF2B5EF4-FFF2-40B4-BE49-F238E27FC236}">
                <a16:creationId xmlns:a16="http://schemas.microsoft.com/office/drawing/2014/main" id="{0069B5EE-60AA-1DC8-6027-41C4A453D22C}"/>
              </a:ext>
            </a:extLst>
          </p:cNvPr>
          <p:cNvSpPr>
            <a:spLocks noGrp="1"/>
          </p:cNvSpPr>
          <p:nvPr>
            <p:ph type="title"/>
          </p:nvPr>
        </p:nvSpPr>
        <p:spPr/>
        <p:txBody>
          <a:bodyPr/>
          <a:lstStyle/>
          <a:p>
            <a:r>
              <a:rPr lang="en-US" dirty="0"/>
              <a:t>Neumann TRIO </a:t>
            </a:r>
            <a:br>
              <a:rPr lang="en-US" dirty="0"/>
            </a:br>
            <a:r>
              <a:rPr lang="en-US" dirty="0"/>
              <a:t>Student Support Services Program</a:t>
            </a:r>
          </a:p>
        </p:txBody>
      </p:sp>
      <p:sp>
        <p:nvSpPr>
          <p:cNvPr id="4" name="Date Placeholder 3">
            <a:extLst>
              <a:ext uri="{FF2B5EF4-FFF2-40B4-BE49-F238E27FC236}">
                <a16:creationId xmlns:a16="http://schemas.microsoft.com/office/drawing/2014/main" id="{E1991273-4D5E-0718-ADA8-5366C90E41CD}"/>
              </a:ext>
            </a:extLst>
          </p:cNvPr>
          <p:cNvSpPr>
            <a:spLocks noGrp="1"/>
          </p:cNvSpPr>
          <p:nvPr>
            <p:ph type="dt" sz="half" idx="2"/>
          </p:nvPr>
        </p:nvSpPr>
        <p:spPr/>
        <p:txBody>
          <a:bodyPr/>
          <a:lstStyle/>
          <a:p>
            <a:fld id="{7970D314-BE21-2042-AFF5-BB0822F17824}" type="datetime1">
              <a:rPr lang="en-US" smtClean="0"/>
              <a:t>7/28/25</a:t>
            </a:fld>
            <a:endParaRPr lang="en-US" dirty="0"/>
          </a:p>
        </p:txBody>
      </p:sp>
      <p:sp>
        <p:nvSpPr>
          <p:cNvPr id="5" name="Footer Placeholder 4">
            <a:extLst>
              <a:ext uri="{FF2B5EF4-FFF2-40B4-BE49-F238E27FC236}">
                <a16:creationId xmlns:a16="http://schemas.microsoft.com/office/drawing/2014/main" id="{77487754-DA62-6829-1381-C422E3C76D96}"/>
              </a:ext>
            </a:extLst>
          </p:cNvPr>
          <p:cNvSpPr>
            <a:spLocks noGrp="1"/>
          </p:cNvSpPr>
          <p:nvPr>
            <p:ph type="ftr" sz="quarter" idx="3"/>
          </p:nvPr>
        </p:nvSpPr>
        <p:spPr/>
        <p:txBody>
          <a:bodyPr/>
          <a:lstStyle/>
          <a:p>
            <a:r>
              <a:rPr lang="en-US"/>
              <a:t>©2020 Neumann University</a:t>
            </a:r>
            <a:endParaRPr lang="en-US" dirty="0"/>
          </a:p>
        </p:txBody>
      </p:sp>
      <p:sp>
        <p:nvSpPr>
          <p:cNvPr id="6" name="Slide Number Placeholder 5">
            <a:extLst>
              <a:ext uri="{FF2B5EF4-FFF2-40B4-BE49-F238E27FC236}">
                <a16:creationId xmlns:a16="http://schemas.microsoft.com/office/drawing/2014/main" id="{268036BA-36B4-02FF-76FC-DF3062DCA858}"/>
              </a:ext>
            </a:extLst>
          </p:cNvPr>
          <p:cNvSpPr>
            <a:spLocks noGrp="1"/>
          </p:cNvSpPr>
          <p:nvPr>
            <p:ph type="sldNum" sz="quarter" idx="4"/>
          </p:nvPr>
        </p:nvSpPr>
        <p:spPr/>
        <p:txBody>
          <a:bodyPr/>
          <a:lstStyle/>
          <a:p>
            <a:fld id="{EECD7C6D-03A1-2049-B110-4198F8EA7679}" type="slidenum">
              <a:rPr lang="en-US" smtClean="0"/>
              <a:pPr/>
              <a:t>6</a:t>
            </a:fld>
            <a:endParaRPr lang="en-US" dirty="0"/>
          </a:p>
        </p:txBody>
      </p:sp>
    </p:spTree>
    <p:extLst>
      <p:ext uri="{BB962C8B-B14F-4D97-AF65-F5344CB8AC3E}">
        <p14:creationId xmlns:p14="http://schemas.microsoft.com/office/powerpoint/2010/main" val="1410603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22112-F8A2-5F9C-31A2-D0B21A45F08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1DF9A90-15C2-D175-F83D-AF64A4DCA25A}"/>
              </a:ext>
            </a:extLst>
          </p:cNvPr>
          <p:cNvSpPr>
            <a:spLocks noGrp="1"/>
          </p:cNvSpPr>
          <p:nvPr>
            <p:ph type="title"/>
          </p:nvPr>
        </p:nvSpPr>
        <p:spPr>
          <a:xfrm>
            <a:off x="0" y="27405"/>
            <a:ext cx="8915400" cy="1301407"/>
          </a:xfrm>
          <a:solidFill>
            <a:srgbClr val="124370"/>
          </a:solidFill>
        </p:spPr>
        <p:txBody>
          <a:bodyPr>
            <a:noAutofit/>
          </a:bodyPr>
          <a:lstStyle/>
          <a:p>
            <a:pPr marL="914400">
              <a:lnSpc>
                <a:spcPct val="100000"/>
              </a:lnSpc>
            </a:pPr>
            <a:r>
              <a:rPr lang="en-US" sz="4000" dirty="0"/>
              <a:t>Neumann TRIO</a:t>
            </a:r>
            <a:br>
              <a:rPr lang="en-US" sz="4000" dirty="0"/>
            </a:br>
            <a:r>
              <a:rPr lang="en-US" sz="4000" dirty="0"/>
              <a:t>Student Support Services</a:t>
            </a:r>
          </a:p>
        </p:txBody>
      </p:sp>
      <p:sp>
        <p:nvSpPr>
          <p:cNvPr id="4" name="Date Placeholder 3">
            <a:extLst>
              <a:ext uri="{FF2B5EF4-FFF2-40B4-BE49-F238E27FC236}">
                <a16:creationId xmlns:a16="http://schemas.microsoft.com/office/drawing/2014/main" id="{4392DF43-6019-6A3B-0C8D-8313A71452CF}"/>
              </a:ext>
            </a:extLst>
          </p:cNvPr>
          <p:cNvSpPr>
            <a:spLocks noGrp="1"/>
          </p:cNvSpPr>
          <p:nvPr>
            <p:ph type="dt" sz="half" idx="10"/>
          </p:nvPr>
        </p:nvSpPr>
        <p:spPr/>
        <p:txBody>
          <a:bodyPr/>
          <a:lstStyle/>
          <a:p>
            <a:fld id="{8610E2EA-33CF-0D48-8A24-095EE8B4897B}" type="datetime1">
              <a:rPr lang="en-US" smtClean="0"/>
              <a:t>7/28/25</a:t>
            </a:fld>
            <a:endParaRPr lang="en-US" dirty="0"/>
          </a:p>
        </p:txBody>
      </p:sp>
      <p:sp>
        <p:nvSpPr>
          <p:cNvPr id="5" name="Footer Placeholder 4">
            <a:extLst>
              <a:ext uri="{FF2B5EF4-FFF2-40B4-BE49-F238E27FC236}">
                <a16:creationId xmlns:a16="http://schemas.microsoft.com/office/drawing/2014/main" id="{F735A01A-85C7-075A-107A-7CAFF7D0BB50}"/>
              </a:ext>
            </a:extLst>
          </p:cNvPr>
          <p:cNvSpPr>
            <a:spLocks noGrp="1"/>
          </p:cNvSpPr>
          <p:nvPr>
            <p:ph type="ftr" sz="quarter" idx="3"/>
          </p:nvPr>
        </p:nvSpPr>
        <p:spPr/>
        <p:txBody>
          <a:bodyPr/>
          <a:lstStyle/>
          <a:p>
            <a:r>
              <a:rPr lang="en-US" dirty="0"/>
              <a:t>©2020 Neumann University</a:t>
            </a:r>
          </a:p>
        </p:txBody>
      </p:sp>
      <p:sp>
        <p:nvSpPr>
          <p:cNvPr id="6" name="Slide Number Placeholder 5">
            <a:extLst>
              <a:ext uri="{FF2B5EF4-FFF2-40B4-BE49-F238E27FC236}">
                <a16:creationId xmlns:a16="http://schemas.microsoft.com/office/drawing/2014/main" id="{9064055E-118F-F974-7075-D68B2C70721B}"/>
              </a:ext>
            </a:extLst>
          </p:cNvPr>
          <p:cNvSpPr>
            <a:spLocks noGrp="1"/>
          </p:cNvSpPr>
          <p:nvPr>
            <p:ph type="sldNum" sz="quarter" idx="4"/>
          </p:nvPr>
        </p:nvSpPr>
        <p:spPr/>
        <p:txBody>
          <a:bodyPr/>
          <a:lstStyle/>
          <a:p>
            <a:fld id="{EECD7C6D-03A1-2049-B110-4198F8EA7679}" type="slidenum">
              <a:rPr lang="en-US" smtClean="0"/>
              <a:pPr/>
              <a:t>7</a:t>
            </a:fld>
            <a:endParaRPr lang="en-US" dirty="0"/>
          </a:p>
        </p:txBody>
      </p:sp>
      <p:pic>
        <p:nvPicPr>
          <p:cNvPr id="3" name="Picture 2" descr="A blue rectangle with a white border&#10;&#10;Description automatically generated">
            <a:extLst>
              <a:ext uri="{FF2B5EF4-FFF2-40B4-BE49-F238E27FC236}">
                <a16:creationId xmlns:a16="http://schemas.microsoft.com/office/drawing/2014/main" id="{AC5DBDC0-2897-0E5E-3E4A-27CD8776354B}"/>
              </a:ext>
            </a:extLst>
          </p:cNvPr>
          <p:cNvPicPr>
            <a:picLocks noChangeAspect="1"/>
          </p:cNvPicPr>
          <p:nvPr/>
        </p:nvPicPr>
        <p:blipFill>
          <a:blip r:embed="rId2"/>
          <a:srcRect b="4574"/>
          <a:stretch/>
        </p:blipFill>
        <p:spPr>
          <a:xfrm>
            <a:off x="3239198" y="1428894"/>
            <a:ext cx="5904802" cy="4702083"/>
          </a:xfrm>
          <a:prstGeom prst="rect">
            <a:avLst/>
          </a:prstGeom>
        </p:spPr>
      </p:pic>
      <p:pic>
        <p:nvPicPr>
          <p:cNvPr id="8" name="Picture 7">
            <a:extLst>
              <a:ext uri="{FF2B5EF4-FFF2-40B4-BE49-F238E27FC236}">
                <a16:creationId xmlns:a16="http://schemas.microsoft.com/office/drawing/2014/main" id="{EEB783F1-1D34-9699-E936-7C086A0A59D1}"/>
              </a:ext>
            </a:extLst>
          </p:cNvPr>
          <p:cNvPicPr>
            <a:picLocks noChangeAspect="1"/>
          </p:cNvPicPr>
          <p:nvPr/>
        </p:nvPicPr>
        <p:blipFill>
          <a:blip r:embed="rId3"/>
          <a:stretch>
            <a:fillRect/>
          </a:stretch>
        </p:blipFill>
        <p:spPr>
          <a:xfrm>
            <a:off x="7852229" y="5682929"/>
            <a:ext cx="827898" cy="1009970"/>
          </a:xfrm>
          <a:prstGeom prst="rect">
            <a:avLst/>
          </a:prstGeom>
        </p:spPr>
      </p:pic>
      <p:sp>
        <p:nvSpPr>
          <p:cNvPr id="9" name="Text Placeholder 8">
            <a:extLst>
              <a:ext uri="{FF2B5EF4-FFF2-40B4-BE49-F238E27FC236}">
                <a16:creationId xmlns:a16="http://schemas.microsoft.com/office/drawing/2014/main" id="{CAF3B8DE-AFD6-D49B-7B89-9820FD53D357}"/>
              </a:ext>
            </a:extLst>
          </p:cNvPr>
          <p:cNvSpPr>
            <a:spLocks noGrp="1"/>
          </p:cNvSpPr>
          <p:nvPr>
            <p:ph type="body" sz="half" idx="2"/>
          </p:nvPr>
        </p:nvSpPr>
        <p:spPr>
          <a:xfrm>
            <a:off x="3715656" y="1492253"/>
            <a:ext cx="5405637" cy="4127317"/>
          </a:xfrm>
          <a:ln>
            <a:noFill/>
          </a:ln>
        </p:spPr>
        <p:txBody>
          <a:bodyPr>
            <a:noAutofit/>
          </a:bodyPr>
          <a:lstStyle/>
          <a:p>
            <a:pPr>
              <a:spcBef>
                <a:spcPts val="0"/>
              </a:spcBef>
            </a:pPr>
            <a:r>
              <a:rPr lang="en-US" sz="2700" b="1" dirty="0">
                <a:solidFill>
                  <a:srgbClr val="ECB700"/>
                </a:solidFill>
              </a:rPr>
              <a:t>Apply for the </a:t>
            </a:r>
          </a:p>
          <a:p>
            <a:pPr>
              <a:spcBef>
                <a:spcPts val="0"/>
              </a:spcBef>
            </a:pPr>
            <a:r>
              <a:rPr lang="en-US" sz="2700" b="1" dirty="0">
                <a:solidFill>
                  <a:srgbClr val="ECB700"/>
                </a:solidFill>
              </a:rPr>
              <a:t>Neumann TRIO-SSS Program!</a:t>
            </a:r>
          </a:p>
          <a:p>
            <a:pPr lvl="1">
              <a:spcBef>
                <a:spcPts val="600"/>
              </a:spcBef>
            </a:pPr>
            <a:r>
              <a:rPr lang="en-US" sz="2800" dirty="0">
                <a:solidFill>
                  <a:srgbClr val="ECB700"/>
                </a:solidFill>
                <a:latin typeface="Gill Sans MT" panose="020B0502020104020203" pitchFamily="34" charset="0"/>
              </a:rPr>
              <a:t>The TRIO Program Application can be found on the Neumann University TRIO website and completed electronically through DocuSign.</a:t>
            </a:r>
          </a:p>
          <a:p>
            <a:pPr lvl="1">
              <a:spcBef>
                <a:spcPts val="600"/>
              </a:spcBef>
            </a:pPr>
            <a:endParaRPr lang="en-US" sz="500" dirty="0">
              <a:solidFill>
                <a:srgbClr val="ECB700"/>
              </a:solidFill>
              <a:latin typeface="Gill Sans MT" panose="020B0502020104020203" pitchFamily="34" charset="0"/>
            </a:endParaRPr>
          </a:p>
          <a:p>
            <a:pPr lvl="1">
              <a:spcBef>
                <a:spcPts val="600"/>
              </a:spcBef>
            </a:pPr>
            <a:r>
              <a:rPr lang="en-US" sz="2800" dirty="0">
                <a:solidFill>
                  <a:srgbClr val="ECB700"/>
                </a:solidFill>
                <a:latin typeface="Gill Sans MT" panose="020B0502020104020203" pitchFamily="34" charset="0"/>
              </a:rPr>
              <a:t>Separate applications are available for dependent and independent students.</a:t>
            </a:r>
          </a:p>
          <a:p>
            <a:pPr marL="457200" lvl="1" indent="0">
              <a:spcBef>
                <a:spcPts val="600"/>
              </a:spcBef>
              <a:buNone/>
            </a:pPr>
            <a:endParaRPr lang="en-US" sz="2500" dirty="0">
              <a:solidFill>
                <a:srgbClr val="ECB700"/>
              </a:solidFill>
            </a:endParaRPr>
          </a:p>
        </p:txBody>
      </p:sp>
      <p:sp>
        <p:nvSpPr>
          <p:cNvPr id="11" name="TextBox 10">
            <a:extLst>
              <a:ext uri="{FF2B5EF4-FFF2-40B4-BE49-F238E27FC236}">
                <a16:creationId xmlns:a16="http://schemas.microsoft.com/office/drawing/2014/main" id="{41AAFB54-444D-D499-6C40-506DA69CC98E}"/>
              </a:ext>
            </a:extLst>
          </p:cNvPr>
          <p:cNvSpPr txBox="1"/>
          <p:nvPr/>
        </p:nvSpPr>
        <p:spPr>
          <a:xfrm>
            <a:off x="2328863" y="3194327"/>
            <a:ext cx="4657724" cy="369332"/>
          </a:xfrm>
          <a:prstGeom prst="rect">
            <a:avLst/>
          </a:prstGeom>
          <a:noFill/>
        </p:spPr>
        <p:txBody>
          <a:bodyPr wrap="square">
            <a:spAutoFit/>
          </a:bodyPr>
          <a:lstStyle/>
          <a:p>
            <a:endParaRPr lang="en-US" dirty="0"/>
          </a:p>
        </p:txBody>
      </p:sp>
      <p:pic>
        <p:nvPicPr>
          <p:cNvPr id="19" name="Picture 18" descr="A qr code with a logo&#10;&#10;Description automatically generated">
            <a:extLst>
              <a:ext uri="{FF2B5EF4-FFF2-40B4-BE49-F238E27FC236}">
                <a16:creationId xmlns:a16="http://schemas.microsoft.com/office/drawing/2014/main" id="{EC562954-4A82-FD2F-45E5-8C8431A57A18}"/>
              </a:ext>
            </a:extLst>
          </p:cNvPr>
          <p:cNvPicPr>
            <a:picLocks noChangeAspect="1"/>
          </p:cNvPicPr>
          <p:nvPr/>
        </p:nvPicPr>
        <p:blipFill>
          <a:blip r:embed="rId4"/>
          <a:stretch>
            <a:fillRect/>
          </a:stretch>
        </p:blipFill>
        <p:spPr>
          <a:xfrm>
            <a:off x="196697" y="1863584"/>
            <a:ext cx="3400149" cy="3400149"/>
          </a:xfrm>
          <a:prstGeom prst="rect">
            <a:avLst/>
          </a:prstGeom>
        </p:spPr>
      </p:pic>
    </p:spTree>
    <p:extLst>
      <p:ext uri="{BB962C8B-B14F-4D97-AF65-F5344CB8AC3E}">
        <p14:creationId xmlns:p14="http://schemas.microsoft.com/office/powerpoint/2010/main" val="2536987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6B981-15FB-C89C-CB16-C1C4352E3883}"/>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35CF7F15-E216-52FF-7842-C833258D7C39}"/>
              </a:ext>
            </a:extLst>
          </p:cNvPr>
          <p:cNvSpPr>
            <a:spLocks noGrp="1"/>
          </p:cNvSpPr>
          <p:nvPr>
            <p:ph type="title"/>
          </p:nvPr>
        </p:nvSpPr>
        <p:spPr/>
        <p:txBody>
          <a:bodyPr>
            <a:normAutofit fontScale="90000"/>
          </a:bodyPr>
          <a:lstStyle/>
          <a:p>
            <a:r>
              <a:rPr lang="en-US" dirty="0"/>
              <a:t>Neumann TRIO </a:t>
            </a:r>
            <a:br>
              <a:rPr lang="en-US" dirty="0"/>
            </a:br>
            <a:r>
              <a:rPr lang="en-US" dirty="0"/>
              <a:t>Student Support Services Program</a:t>
            </a:r>
          </a:p>
        </p:txBody>
      </p:sp>
      <p:sp>
        <p:nvSpPr>
          <p:cNvPr id="7" name="Content Placeholder 6">
            <a:extLst>
              <a:ext uri="{FF2B5EF4-FFF2-40B4-BE49-F238E27FC236}">
                <a16:creationId xmlns:a16="http://schemas.microsoft.com/office/drawing/2014/main" id="{8A9EBA23-8F63-A80A-7534-2865EFA0EACF}"/>
              </a:ext>
            </a:extLst>
          </p:cNvPr>
          <p:cNvSpPr>
            <a:spLocks noGrp="1"/>
          </p:cNvSpPr>
          <p:nvPr>
            <p:ph sz="half" idx="1"/>
          </p:nvPr>
        </p:nvSpPr>
        <p:spPr>
          <a:xfrm>
            <a:off x="71436" y="1521442"/>
            <a:ext cx="4500564" cy="4525963"/>
          </a:xfrm>
        </p:spPr>
        <p:txBody>
          <a:bodyPr>
            <a:normAutofit lnSpcReduction="10000"/>
          </a:bodyPr>
          <a:lstStyle/>
          <a:p>
            <a:pPr marL="57150" indent="0">
              <a:buClrTx/>
              <a:buNone/>
            </a:pPr>
            <a:r>
              <a:rPr lang="en-US" sz="3200" dirty="0"/>
              <a:t>Scheduling an Interview</a:t>
            </a:r>
          </a:p>
          <a:p>
            <a:pPr marL="457200" lvl="1" indent="0">
              <a:buClrTx/>
              <a:buNone/>
            </a:pPr>
            <a:r>
              <a:rPr lang="en-US" sz="2800" dirty="0"/>
              <a:t>Once the TRIO office receives a completed DocuSign application, the student is contacted by email to set up a virtual interview. Please be ready to provide some dates and times for the interview.</a:t>
            </a:r>
          </a:p>
        </p:txBody>
      </p:sp>
      <p:sp>
        <p:nvSpPr>
          <p:cNvPr id="3" name="Date Placeholder 2">
            <a:extLst>
              <a:ext uri="{FF2B5EF4-FFF2-40B4-BE49-F238E27FC236}">
                <a16:creationId xmlns:a16="http://schemas.microsoft.com/office/drawing/2014/main" id="{C8B4E507-5241-ED23-B614-4367A549F1B8}"/>
              </a:ext>
            </a:extLst>
          </p:cNvPr>
          <p:cNvSpPr>
            <a:spLocks noGrp="1"/>
          </p:cNvSpPr>
          <p:nvPr>
            <p:ph type="dt" sz="half" idx="10"/>
          </p:nvPr>
        </p:nvSpPr>
        <p:spPr/>
        <p:txBody>
          <a:bodyPr/>
          <a:lstStyle/>
          <a:p>
            <a:fld id="{C99A078A-A713-084F-AF5C-537EBBA55CE7}" type="datetime1">
              <a:rPr lang="en-US" smtClean="0"/>
              <a:t>7/29/25</a:t>
            </a:fld>
            <a:endParaRPr lang="en-US" dirty="0"/>
          </a:p>
        </p:txBody>
      </p:sp>
      <p:sp>
        <p:nvSpPr>
          <p:cNvPr id="4" name="Footer Placeholder 3">
            <a:extLst>
              <a:ext uri="{FF2B5EF4-FFF2-40B4-BE49-F238E27FC236}">
                <a16:creationId xmlns:a16="http://schemas.microsoft.com/office/drawing/2014/main" id="{488AFA1C-7D41-384A-5AC3-5EC14E466515}"/>
              </a:ext>
            </a:extLst>
          </p:cNvPr>
          <p:cNvSpPr>
            <a:spLocks noGrp="1"/>
          </p:cNvSpPr>
          <p:nvPr>
            <p:ph type="ftr" sz="quarter" idx="3"/>
          </p:nvPr>
        </p:nvSpPr>
        <p:spPr/>
        <p:txBody>
          <a:bodyPr/>
          <a:lstStyle/>
          <a:p>
            <a:r>
              <a:rPr lang="en-US"/>
              <a:t>©2020 Neumann University</a:t>
            </a:r>
            <a:endParaRPr lang="en-US" dirty="0"/>
          </a:p>
        </p:txBody>
      </p:sp>
      <p:sp>
        <p:nvSpPr>
          <p:cNvPr id="5" name="Slide Number Placeholder 4">
            <a:extLst>
              <a:ext uri="{FF2B5EF4-FFF2-40B4-BE49-F238E27FC236}">
                <a16:creationId xmlns:a16="http://schemas.microsoft.com/office/drawing/2014/main" id="{4143D40E-B29E-4274-19EB-01A772C71AFB}"/>
              </a:ext>
            </a:extLst>
          </p:cNvPr>
          <p:cNvSpPr>
            <a:spLocks noGrp="1"/>
          </p:cNvSpPr>
          <p:nvPr>
            <p:ph type="sldNum" sz="quarter" idx="4"/>
          </p:nvPr>
        </p:nvSpPr>
        <p:spPr/>
        <p:txBody>
          <a:bodyPr/>
          <a:lstStyle/>
          <a:p>
            <a:fld id="{EECD7C6D-03A1-2049-B110-4198F8EA7679}" type="slidenum">
              <a:rPr lang="en-US" smtClean="0"/>
              <a:pPr/>
              <a:t>8</a:t>
            </a:fld>
            <a:endParaRPr lang="en-US" dirty="0"/>
          </a:p>
        </p:txBody>
      </p:sp>
      <p:pic>
        <p:nvPicPr>
          <p:cNvPr id="2" name="Picture Placeholder 9">
            <a:extLst>
              <a:ext uri="{FF2B5EF4-FFF2-40B4-BE49-F238E27FC236}">
                <a16:creationId xmlns:a16="http://schemas.microsoft.com/office/drawing/2014/main" id="{5ECEF347-3226-44F2-8041-DB1D9B25898D}"/>
              </a:ext>
            </a:extLst>
          </p:cNvPr>
          <p:cNvPicPr>
            <a:picLocks noChangeAspect="1"/>
          </p:cNvPicPr>
          <p:nvPr/>
        </p:nvPicPr>
        <p:blipFill>
          <a:blip r:embed="rId2"/>
          <a:srcRect l="1692" t="6506" r="28961" b="24729"/>
          <a:stretch/>
        </p:blipFill>
        <p:spPr>
          <a:xfrm>
            <a:off x="4572000" y="1825580"/>
            <a:ext cx="4312019" cy="3206840"/>
          </a:xfrm>
          <a:prstGeom prst="roundRect">
            <a:avLst>
              <a:gd name="adj" fmla="val 3964"/>
            </a:avLst>
          </a:prstGeom>
          <a:solidFill>
            <a:srgbClr val="FFFFFF">
              <a:shade val="85000"/>
            </a:srgbClr>
          </a:solidFill>
          <a:ln w="76200" cmpd="sng">
            <a:solidFill>
              <a:schemeClr val="accent1"/>
            </a:solidFill>
          </a:ln>
          <a:effectLst/>
        </p:spPr>
      </p:pic>
    </p:spTree>
    <p:extLst>
      <p:ext uri="{BB962C8B-B14F-4D97-AF65-F5344CB8AC3E}">
        <p14:creationId xmlns:p14="http://schemas.microsoft.com/office/powerpoint/2010/main" val="3528228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5C5EF-DB09-8EC7-FB79-1DBB0E800E14}"/>
            </a:ext>
          </a:extLst>
        </p:cNvPr>
        <p:cNvGrpSpPr/>
        <p:nvPr/>
      </p:nvGrpSpPr>
      <p:grpSpPr>
        <a:xfrm>
          <a:off x="0" y="0"/>
          <a:ext cx="0" cy="0"/>
          <a:chOff x="0" y="0"/>
          <a:chExt cx="0" cy="0"/>
        </a:xfrm>
      </p:grpSpPr>
      <p:pic>
        <p:nvPicPr>
          <p:cNvPr id="3" name="Picture 2" descr="A blue rectangle with a white border&#10;&#10;Description automatically generated">
            <a:extLst>
              <a:ext uri="{FF2B5EF4-FFF2-40B4-BE49-F238E27FC236}">
                <a16:creationId xmlns:a16="http://schemas.microsoft.com/office/drawing/2014/main" id="{AD03DD81-DB33-4650-8FBC-C04914D83C29}"/>
              </a:ext>
            </a:extLst>
          </p:cNvPr>
          <p:cNvPicPr>
            <a:picLocks noChangeAspect="1"/>
          </p:cNvPicPr>
          <p:nvPr/>
        </p:nvPicPr>
        <p:blipFill>
          <a:blip r:embed="rId2"/>
          <a:stretch>
            <a:fillRect/>
          </a:stretch>
        </p:blipFill>
        <p:spPr>
          <a:xfrm>
            <a:off x="2163651" y="1428894"/>
            <a:ext cx="6980349" cy="4927456"/>
          </a:xfrm>
          <a:prstGeom prst="rect">
            <a:avLst/>
          </a:prstGeom>
        </p:spPr>
      </p:pic>
      <p:sp>
        <p:nvSpPr>
          <p:cNvPr id="7" name="Title 6">
            <a:extLst>
              <a:ext uri="{FF2B5EF4-FFF2-40B4-BE49-F238E27FC236}">
                <a16:creationId xmlns:a16="http://schemas.microsoft.com/office/drawing/2014/main" id="{E855AC33-DACD-6EF3-E35B-729CFC9FB565}"/>
              </a:ext>
            </a:extLst>
          </p:cNvPr>
          <p:cNvSpPr>
            <a:spLocks noGrp="1"/>
          </p:cNvSpPr>
          <p:nvPr>
            <p:ph type="title"/>
          </p:nvPr>
        </p:nvSpPr>
        <p:spPr>
          <a:xfrm>
            <a:off x="0" y="27405"/>
            <a:ext cx="8915400" cy="1301407"/>
          </a:xfrm>
          <a:solidFill>
            <a:srgbClr val="124370"/>
          </a:solidFill>
        </p:spPr>
        <p:txBody>
          <a:bodyPr>
            <a:noAutofit/>
          </a:bodyPr>
          <a:lstStyle/>
          <a:p>
            <a:pPr marL="914400">
              <a:lnSpc>
                <a:spcPct val="100000"/>
              </a:lnSpc>
            </a:pPr>
            <a:r>
              <a:rPr lang="en-US" sz="4000" dirty="0"/>
              <a:t>Neumann TRIO</a:t>
            </a:r>
            <a:br>
              <a:rPr lang="en-US" sz="4000" dirty="0"/>
            </a:br>
            <a:r>
              <a:rPr lang="en-US" sz="4000" dirty="0"/>
              <a:t>Student Support Services</a:t>
            </a:r>
          </a:p>
        </p:txBody>
      </p:sp>
      <p:sp>
        <p:nvSpPr>
          <p:cNvPr id="4" name="Date Placeholder 3">
            <a:extLst>
              <a:ext uri="{FF2B5EF4-FFF2-40B4-BE49-F238E27FC236}">
                <a16:creationId xmlns:a16="http://schemas.microsoft.com/office/drawing/2014/main" id="{DD880DCD-4DDF-BC88-C31D-28B9D8A798E1}"/>
              </a:ext>
            </a:extLst>
          </p:cNvPr>
          <p:cNvSpPr>
            <a:spLocks noGrp="1"/>
          </p:cNvSpPr>
          <p:nvPr>
            <p:ph type="dt" sz="half" idx="10"/>
          </p:nvPr>
        </p:nvSpPr>
        <p:spPr/>
        <p:txBody>
          <a:bodyPr/>
          <a:lstStyle/>
          <a:p>
            <a:fld id="{8610E2EA-33CF-0D48-8A24-095EE8B4897B}" type="datetime1">
              <a:rPr lang="en-US" smtClean="0"/>
              <a:t>7/29/25</a:t>
            </a:fld>
            <a:endParaRPr lang="en-US" dirty="0"/>
          </a:p>
        </p:txBody>
      </p:sp>
      <p:sp>
        <p:nvSpPr>
          <p:cNvPr id="5" name="Footer Placeholder 4">
            <a:extLst>
              <a:ext uri="{FF2B5EF4-FFF2-40B4-BE49-F238E27FC236}">
                <a16:creationId xmlns:a16="http://schemas.microsoft.com/office/drawing/2014/main" id="{4D8425BC-C133-6E01-D7EF-5D15750E7A4B}"/>
              </a:ext>
            </a:extLst>
          </p:cNvPr>
          <p:cNvSpPr>
            <a:spLocks noGrp="1"/>
          </p:cNvSpPr>
          <p:nvPr>
            <p:ph type="ftr" sz="quarter" idx="3"/>
          </p:nvPr>
        </p:nvSpPr>
        <p:spPr/>
        <p:txBody>
          <a:bodyPr/>
          <a:lstStyle/>
          <a:p>
            <a:r>
              <a:rPr lang="en-US" dirty="0"/>
              <a:t>©2020 Neumann University</a:t>
            </a:r>
          </a:p>
        </p:txBody>
      </p:sp>
      <p:sp>
        <p:nvSpPr>
          <p:cNvPr id="6" name="Slide Number Placeholder 5">
            <a:extLst>
              <a:ext uri="{FF2B5EF4-FFF2-40B4-BE49-F238E27FC236}">
                <a16:creationId xmlns:a16="http://schemas.microsoft.com/office/drawing/2014/main" id="{0A10EE75-F034-3FDE-954C-A38D0C268A80}"/>
              </a:ext>
            </a:extLst>
          </p:cNvPr>
          <p:cNvSpPr>
            <a:spLocks noGrp="1"/>
          </p:cNvSpPr>
          <p:nvPr>
            <p:ph type="sldNum" sz="quarter" idx="4"/>
          </p:nvPr>
        </p:nvSpPr>
        <p:spPr/>
        <p:txBody>
          <a:bodyPr/>
          <a:lstStyle/>
          <a:p>
            <a:fld id="{EECD7C6D-03A1-2049-B110-4198F8EA7679}" type="slidenum">
              <a:rPr lang="en-US" smtClean="0"/>
              <a:pPr/>
              <a:t>9</a:t>
            </a:fld>
            <a:endParaRPr lang="en-US" dirty="0"/>
          </a:p>
        </p:txBody>
      </p:sp>
      <p:pic>
        <p:nvPicPr>
          <p:cNvPr id="8" name="Picture 7">
            <a:extLst>
              <a:ext uri="{FF2B5EF4-FFF2-40B4-BE49-F238E27FC236}">
                <a16:creationId xmlns:a16="http://schemas.microsoft.com/office/drawing/2014/main" id="{BAC4AA2E-368F-DF2D-B348-E086538B0684}"/>
              </a:ext>
            </a:extLst>
          </p:cNvPr>
          <p:cNvPicPr>
            <a:picLocks noChangeAspect="1"/>
          </p:cNvPicPr>
          <p:nvPr/>
        </p:nvPicPr>
        <p:blipFill>
          <a:blip r:embed="rId3"/>
          <a:stretch>
            <a:fillRect/>
          </a:stretch>
        </p:blipFill>
        <p:spPr>
          <a:xfrm>
            <a:off x="7862465" y="5625532"/>
            <a:ext cx="920927" cy="1129226"/>
          </a:xfrm>
          <a:prstGeom prst="rect">
            <a:avLst/>
          </a:prstGeom>
        </p:spPr>
      </p:pic>
      <p:sp>
        <p:nvSpPr>
          <p:cNvPr id="9" name="Text Placeholder 8">
            <a:extLst>
              <a:ext uri="{FF2B5EF4-FFF2-40B4-BE49-F238E27FC236}">
                <a16:creationId xmlns:a16="http://schemas.microsoft.com/office/drawing/2014/main" id="{B49A01E1-7CB9-D91E-3625-8CA73EFB48D9}"/>
              </a:ext>
            </a:extLst>
          </p:cNvPr>
          <p:cNvSpPr>
            <a:spLocks noGrp="1"/>
          </p:cNvSpPr>
          <p:nvPr>
            <p:ph type="body" sz="half" idx="2"/>
          </p:nvPr>
        </p:nvSpPr>
        <p:spPr>
          <a:xfrm>
            <a:off x="2823777" y="1708039"/>
            <a:ext cx="6119613" cy="4127317"/>
          </a:xfrm>
          <a:ln>
            <a:noFill/>
          </a:ln>
        </p:spPr>
        <p:txBody>
          <a:bodyPr>
            <a:noAutofit/>
          </a:bodyPr>
          <a:lstStyle/>
          <a:p>
            <a:pPr>
              <a:buClr>
                <a:srgbClr val="ECB700"/>
              </a:buClr>
            </a:pPr>
            <a:r>
              <a:rPr lang="en-US" sz="2600" dirty="0">
                <a:solidFill>
                  <a:srgbClr val="ECB700"/>
                </a:solidFill>
              </a:rPr>
              <a:t>How Does TRIO Select Students?</a:t>
            </a:r>
          </a:p>
          <a:p>
            <a:pPr marL="457200" indent="-457200">
              <a:buClr>
                <a:srgbClr val="ECB700"/>
              </a:buClr>
              <a:buFont typeface="+mj-lt"/>
              <a:buAutoNum type="arabicPeriod"/>
            </a:pPr>
            <a:r>
              <a:rPr lang="en-US" sz="2000" b="0" dirty="0">
                <a:solidFill>
                  <a:srgbClr val="ECB700"/>
                </a:solidFill>
              </a:rPr>
              <a:t>With a limited number of acceptances, the TRIO-SSS Program staff will interview and select applicants based on eligibility criteria and the applicant’s intent to fully use the program’s services and to graduate.</a:t>
            </a:r>
          </a:p>
          <a:p>
            <a:pPr marL="457200" indent="-457200">
              <a:buClr>
                <a:srgbClr val="ECB700"/>
              </a:buClr>
              <a:buFont typeface="+mj-lt"/>
              <a:buAutoNum type="arabicPeriod"/>
            </a:pPr>
            <a:r>
              <a:rPr lang="en-US" sz="2000" b="0" dirty="0">
                <a:solidFill>
                  <a:srgbClr val="ECB700"/>
                </a:solidFill>
              </a:rPr>
              <a:t>Federal TRIO-SSS Grant Regulations assign priority to full-time students who are:</a:t>
            </a:r>
          </a:p>
          <a:p>
            <a:pPr lvl="2">
              <a:buClr>
                <a:srgbClr val="ECB700"/>
              </a:buClr>
              <a:buFont typeface="Arial" panose="020B0604020202020204" pitchFamily="34" charset="0"/>
              <a:buChar char="•"/>
            </a:pPr>
            <a:r>
              <a:rPr lang="en-US" sz="1800" i="0" dirty="0">
                <a:solidFill>
                  <a:srgbClr val="ECB700"/>
                </a:solidFill>
              </a:rPr>
              <a:t>incoming freshmen and sophomores who are either income-eligible, first generation, or both;</a:t>
            </a:r>
          </a:p>
          <a:p>
            <a:pPr lvl="2">
              <a:buClr>
                <a:srgbClr val="ECB700"/>
              </a:buClr>
              <a:buFont typeface="Arial" panose="020B0604020202020204" pitchFamily="34" charset="0"/>
              <a:buChar char="•"/>
            </a:pPr>
            <a:r>
              <a:rPr lang="en-US" sz="1800" dirty="0">
                <a:solidFill>
                  <a:srgbClr val="ECB700"/>
                </a:solidFill>
              </a:rPr>
              <a:t>i</a:t>
            </a:r>
            <a:r>
              <a:rPr lang="en-US" sz="1800" i="0" dirty="0">
                <a:solidFill>
                  <a:srgbClr val="ECB700"/>
                </a:solidFill>
              </a:rPr>
              <a:t>ncoming freshmen and sophomores who are approved for accommodations.</a:t>
            </a:r>
          </a:p>
        </p:txBody>
      </p:sp>
      <p:pic>
        <p:nvPicPr>
          <p:cNvPr id="6146" name="Picture 2" descr="TRiO - Educational Talent Search (ETS) | Center for Educational Partnerships">
            <a:extLst>
              <a:ext uri="{FF2B5EF4-FFF2-40B4-BE49-F238E27FC236}">
                <a16:creationId xmlns:a16="http://schemas.microsoft.com/office/drawing/2014/main" id="{0E65C2EC-FCD5-79DC-EB77-79358BA783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8397"/>
          <a:stretch/>
        </p:blipFill>
        <p:spPr bwMode="auto">
          <a:xfrm rot="20275977">
            <a:off x="108545" y="3240700"/>
            <a:ext cx="2482976" cy="1061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432128"/>
      </p:ext>
    </p:extLst>
  </p:cSld>
  <p:clrMapOvr>
    <a:masterClrMapping/>
  </p:clrMapOvr>
</p:sld>
</file>

<file path=ppt/theme/theme1.xml><?xml version="1.0" encoding="utf-8"?>
<a:theme xmlns:a="http://schemas.openxmlformats.org/drawingml/2006/main" name="Office Theme">
  <a:themeElements>
    <a:clrScheme name="NU-Palette">
      <a:dk1>
        <a:sysClr val="windowText" lastClr="000000"/>
      </a:dk1>
      <a:lt1>
        <a:sysClr val="window" lastClr="FFFFFF"/>
      </a:lt1>
      <a:dk2>
        <a:srgbClr val="042E5E"/>
      </a:dk2>
      <a:lt2>
        <a:srgbClr val="EEECE1"/>
      </a:lt2>
      <a:accent1>
        <a:srgbClr val="EBB700"/>
      </a:accent1>
      <a:accent2>
        <a:srgbClr val="629BDB"/>
      </a:accent2>
      <a:accent3>
        <a:srgbClr val="9BBB59"/>
      </a:accent3>
      <a:accent4>
        <a:srgbClr val="999B9E"/>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E6A33DCE859F34F978A7A5A129AAF76" ma:contentTypeVersion="11" ma:contentTypeDescription="Create a new document." ma:contentTypeScope="" ma:versionID="5de0488cb6c6efd92c1a0300d836e1dd">
  <xsd:schema xmlns:xsd="http://www.w3.org/2001/XMLSchema" xmlns:xs="http://www.w3.org/2001/XMLSchema" xmlns:p="http://schemas.microsoft.com/office/2006/metadata/properties" xmlns:ns2="e1798db6-47ae-476b-9f25-b81c76375570" xmlns:ns3="5e1f1e68-2606-44b9-a0e2-c52cfb268072" targetNamespace="http://schemas.microsoft.com/office/2006/metadata/properties" ma:root="true" ma:fieldsID="e0ca18e737c66befb1ff7f32ca3a6322" ns2:_="" ns3:_="">
    <xsd:import namespace="e1798db6-47ae-476b-9f25-b81c76375570"/>
    <xsd:import namespace="5e1f1e68-2606-44b9-a0e2-c52cfb26807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798db6-47ae-476b-9f25-b81c763755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ed538c4d-5f3f-40f2-9829-0da1e21bdb8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e1f1e68-2606-44b9-a0e2-c52cfb26807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b53f0fa3-9f4b-49f5-a0a8-237d336e9d73}" ma:internalName="TaxCatchAll" ma:showField="CatchAllData" ma:web="5e1f1e68-2606-44b9-a0e2-c52cfb26807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1798db6-47ae-476b-9f25-b81c76375570">
      <Terms xmlns="http://schemas.microsoft.com/office/infopath/2007/PartnerControls"/>
    </lcf76f155ced4ddcb4097134ff3c332f>
    <TaxCatchAll xmlns="5e1f1e68-2606-44b9-a0e2-c52cfb268072" xsi:nil="true"/>
  </documentManagement>
</p:properties>
</file>

<file path=customXml/itemProps1.xml><?xml version="1.0" encoding="utf-8"?>
<ds:datastoreItem xmlns:ds="http://schemas.openxmlformats.org/officeDocument/2006/customXml" ds:itemID="{914DE2B4-9859-4436-A13D-FB62B4A09B78}">
  <ds:schemaRefs>
    <ds:schemaRef ds:uri="http://schemas.microsoft.com/sharepoint/v3/contenttype/forms"/>
  </ds:schemaRefs>
</ds:datastoreItem>
</file>

<file path=customXml/itemProps2.xml><?xml version="1.0" encoding="utf-8"?>
<ds:datastoreItem xmlns:ds="http://schemas.openxmlformats.org/officeDocument/2006/customXml" ds:itemID="{A88B3E36-51A0-4677-9FB1-C9E37D279D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798db6-47ae-476b-9f25-b81c76375570"/>
    <ds:schemaRef ds:uri="5e1f1e68-2606-44b9-a0e2-c52cfb2680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FBF7347-6D91-4E40-BDDA-11FEB2B00165}">
  <ds:schemaRefs>
    <ds:schemaRef ds:uri="http://www.w3.org/XML/1998/namespace"/>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5e1f1e68-2606-44b9-a0e2-c52cfb268072"/>
    <ds:schemaRef ds:uri="e1798db6-47ae-476b-9f25-b81c76375570"/>
    <ds:schemaRef ds:uri="http://purl.org/dc/terms/"/>
  </ds:schemaRefs>
</ds:datastoreItem>
</file>

<file path=docProps/app.xml><?xml version="1.0" encoding="utf-8"?>
<Properties xmlns="http://schemas.openxmlformats.org/officeDocument/2006/extended-properties" xmlns:vt="http://schemas.openxmlformats.org/officeDocument/2006/docPropsVTypes">
  <TotalTime>9047</TotalTime>
  <Words>761</Words>
  <Application>Microsoft Macintosh PowerPoint</Application>
  <PresentationFormat>On-screen Show (4:3)</PresentationFormat>
  <Paragraphs>86</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Gill Sans MT</vt:lpstr>
      <vt:lpstr>Times New Roman</vt:lpstr>
      <vt:lpstr>Office Theme</vt:lpstr>
      <vt:lpstr>TRiO  Student Support Services</vt:lpstr>
      <vt:lpstr>Neumann TRIO  Student Support Services Program</vt:lpstr>
      <vt:lpstr>Neumann TRIO Student Support Services</vt:lpstr>
      <vt:lpstr>Neumann TRIO  Student Support Services Program</vt:lpstr>
      <vt:lpstr>Neumann TRIO  Student Support Services Program</vt:lpstr>
      <vt:lpstr>Neumann TRIO  Student Support Services Program</vt:lpstr>
      <vt:lpstr>Neumann TRIO Student Support Services</vt:lpstr>
      <vt:lpstr>Neumann TRIO  Student Support Services Program</vt:lpstr>
      <vt:lpstr>Neumann TRIO Student Support Services</vt:lpstr>
      <vt:lpstr>Neumann TRIO Student Support Services</vt:lpstr>
    </vt:vector>
  </TitlesOfParts>
  <Company>TrishRose Marketing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Trish Rose-Malloy</dc:creator>
  <cp:lastModifiedBy>Oreanthy Gerovasiliou</cp:lastModifiedBy>
  <cp:revision>27</cp:revision>
  <cp:lastPrinted>2020-08-05T00:33:29Z</cp:lastPrinted>
  <dcterms:created xsi:type="dcterms:W3CDTF">2020-08-01T17:55:09Z</dcterms:created>
  <dcterms:modified xsi:type="dcterms:W3CDTF">2025-07-29T17:48:15Z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0x010100DE6A33DCE859F34F978A7A5A129AAF76</vt:lpwstr>
  </property>
  <property fmtid="{D5CDD505-2E9C-101B-9397-08002B2CF9AE}" pid="3" name="MediaServiceImageTags">
    <vt:lpwstr/>
  </property>
</Properties>
</file>